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76" d="100"/>
          <a:sy n="76" d="100"/>
        </p:scale>
        <p:origin x="869"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08EC072-E49F-4AD6-BEE5-B179299C2C52}" type="datetimeFigureOut">
              <a:rPr lang="fr-FR" smtClean="0"/>
              <a:t>26/01/2025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A99EE9E-6982-4722-A798-46A6F41016BC}" type="slidenum">
              <a:rPr lang="fr-FR" smtClean="0"/>
              <a:t>‹#›</a:t>
            </a:fld>
            <a:endParaRPr lang="fr-FR"/>
          </a:p>
        </p:txBody>
      </p:sp>
    </p:spTree>
    <p:extLst>
      <p:ext uri="{BB962C8B-B14F-4D97-AF65-F5344CB8AC3E}">
        <p14:creationId xmlns:p14="http://schemas.microsoft.com/office/powerpoint/2010/main" val="3538883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8EC072-E49F-4AD6-BEE5-B179299C2C52}" type="datetimeFigureOut">
              <a:rPr lang="fr-FR" smtClean="0"/>
              <a:t>26/01/2025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A99EE9E-6982-4722-A798-46A6F41016BC}" type="slidenum">
              <a:rPr lang="fr-FR" smtClean="0"/>
              <a:t>‹#›</a:t>
            </a:fld>
            <a:endParaRPr lang="fr-FR"/>
          </a:p>
        </p:txBody>
      </p:sp>
    </p:spTree>
    <p:extLst>
      <p:ext uri="{BB962C8B-B14F-4D97-AF65-F5344CB8AC3E}">
        <p14:creationId xmlns:p14="http://schemas.microsoft.com/office/powerpoint/2010/main" val="1894166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8EC072-E49F-4AD6-BEE5-B179299C2C52}" type="datetimeFigureOut">
              <a:rPr lang="fr-FR" smtClean="0"/>
              <a:t>26/01/2025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A99EE9E-6982-4722-A798-46A6F41016BC}" type="slidenum">
              <a:rPr lang="fr-FR" smtClean="0"/>
              <a:t>‹#›</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56526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8EC072-E49F-4AD6-BEE5-B179299C2C52}" type="datetimeFigureOut">
              <a:rPr lang="fr-FR" smtClean="0"/>
              <a:t>26/01/2025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A99EE9E-6982-4722-A798-46A6F41016BC}" type="slidenum">
              <a:rPr lang="fr-FR" smtClean="0"/>
              <a:t>‹#›</a:t>
            </a:fld>
            <a:endParaRPr lang="fr-FR"/>
          </a:p>
        </p:txBody>
      </p:sp>
    </p:spTree>
    <p:extLst>
      <p:ext uri="{BB962C8B-B14F-4D97-AF65-F5344CB8AC3E}">
        <p14:creationId xmlns:p14="http://schemas.microsoft.com/office/powerpoint/2010/main" val="28655768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8EC072-E49F-4AD6-BEE5-B179299C2C52}" type="datetimeFigureOut">
              <a:rPr lang="fr-FR" smtClean="0"/>
              <a:t>26/01/2025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A99EE9E-6982-4722-A798-46A6F41016BC}" type="slidenum">
              <a:rPr lang="fr-FR" smtClean="0"/>
              <a:t>‹#›</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111741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8EC072-E49F-4AD6-BEE5-B179299C2C52}" type="datetimeFigureOut">
              <a:rPr lang="fr-FR" smtClean="0"/>
              <a:t>26/01/2025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A99EE9E-6982-4722-A798-46A6F41016BC}" type="slidenum">
              <a:rPr lang="fr-FR" smtClean="0"/>
              <a:t>‹#›</a:t>
            </a:fld>
            <a:endParaRPr lang="fr-FR"/>
          </a:p>
        </p:txBody>
      </p:sp>
    </p:spTree>
    <p:extLst>
      <p:ext uri="{BB962C8B-B14F-4D97-AF65-F5344CB8AC3E}">
        <p14:creationId xmlns:p14="http://schemas.microsoft.com/office/powerpoint/2010/main" val="39801351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8EC072-E49F-4AD6-BEE5-B179299C2C52}" type="datetimeFigureOut">
              <a:rPr lang="fr-FR" smtClean="0"/>
              <a:t>26/01/2025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A99EE9E-6982-4722-A798-46A6F41016BC}" type="slidenum">
              <a:rPr lang="fr-FR" smtClean="0"/>
              <a:t>‹#›</a:t>
            </a:fld>
            <a:endParaRPr lang="fr-FR"/>
          </a:p>
        </p:txBody>
      </p:sp>
    </p:spTree>
    <p:extLst>
      <p:ext uri="{BB962C8B-B14F-4D97-AF65-F5344CB8AC3E}">
        <p14:creationId xmlns:p14="http://schemas.microsoft.com/office/powerpoint/2010/main" val="20008842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8EC072-E49F-4AD6-BEE5-B179299C2C52}" type="datetimeFigureOut">
              <a:rPr lang="fr-FR" smtClean="0"/>
              <a:t>26/01/2025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A99EE9E-6982-4722-A798-46A6F41016BC}" type="slidenum">
              <a:rPr lang="fr-FR" smtClean="0"/>
              <a:t>‹#›</a:t>
            </a:fld>
            <a:endParaRPr lang="fr-FR"/>
          </a:p>
        </p:txBody>
      </p:sp>
    </p:spTree>
    <p:extLst>
      <p:ext uri="{BB962C8B-B14F-4D97-AF65-F5344CB8AC3E}">
        <p14:creationId xmlns:p14="http://schemas.microsoft.com/office/powerpoint/2010/main" val="4100513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8EC072-E49F-4AD6-BEE5-B179299C2C52}" type="datetimeFigureOut">
              <a:rPr lang="fr-FR" smtClean="0"/>
              <a:t>26/01/2025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A99EE9E-6982-4722-A798-46A6F41016BC}" type="slidenum">
              <a:rPr lang="fr-FR" smtClean="0"/>
              <a:t>‹#›</a:t>
            </a:fld>
            <a:endParaRPr lang="fr-FR"/>
          </a:p>
        </p:txBody>
      </p:sp>
    </p:spTree>
    <p:extLst>
      <p:ext uri="{BB962C8B-B14F-4D97-AF65-F5344CB8AC3E}">
        <p14:creationId xmlns:p14="http://schemas.microsoft.com/office/powerpoint/2010/main" val="3139113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8EC072-E49F-4AD6-BEE5-B179299C2C52}" type="datetimeFigureOut">
              <a:rPr lang="fr-FR" smtClean="0"/>
              <a:t>26/01/2025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A99EE9E-6982-4722-A798-46A6F41016BC}" type="slidenum">
              <a:rPr lang="fr-FR" smtClean="0"/>
              <a:t>‹#›</a:t>
            </a:fld>
            <a:endParaRPr lang="fr-FR"/>
          </a:p>
        </p:txBody>
      </p:sp>
    </p:spTree>
    <p:extLst>
      <p:ext uri="{BB962C8B-B14F-4D97-AF65-F5344CB8AC3E}">
        <p14:creationId xmlns:p14="http://schemas.microsoft.com/office/powerpoint/2010/main" val="4018370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08EC072-E49F-4AD6-BEE5-B179299C2C52}" type="datetimeFigureOut">
              <a:rPr lang="fr-FR" smtClean="0"/>
              <a:t>26/01/2025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A99EE9E-6982-4722-A798-46A6F41016BC}" type="slidenum">
              <a:rPr lang="fr-FR" smtClean="0"/>
              <a:t>‹#›</a:t>
            </a:fld>
            <a:endParaRPr lang="fr-FR"/>
          </a:p>
        </p:txBody>
      </p:sp>
    </p:spTree>
    <p:extLst>
      <p:ext uri="{BB962C8B-B14F-4D97-AF65-F5344CB8AC3E}">
        <p14:creationId xmlns:p14="http://schemas.microsoft.com/office/powerpoint/2010/main" val="559434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08EC072-E49F-4AD6-BEE5-B179299C2C52}" type="datetimeFigureOut">
              <a:rPr lang="fr-FR" smtClean="0"/>
              <a:t>26/01/2025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A99EE9E-6982-4722-A798-46A6F41016BC}" type="slidenum">
              <a:rPr lang="fr-FR" smtClean="0"/>
              <a:t>‹#›</a:t>
            </a:fld>
            <a:endParaRPr lang="fr-FR"/>
          </a:p>
        </p:txBody>
      </p:sp>
    </p:spTree>
    <p:extLst>
      <p:ext uri="{BB962C8B-B14F-4D97-AF65-F5344CB8AC3E}">
        <p14:creationId xmlns:p14="http://schemas.microsoft.com/office/powerpoint/2010/main" val="1371928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08EC072-E49F-4AD6-BEE5-B179299C2C52}" type="datetimeFigureOut">
              <a:rPr lang="fr-FR" smtClean="0"/>
              <a:t>26/01/2025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A99EE9E-6982-4722-A798-46A6F41016BC}" type="slidenum">
              <a:rPr lang="fr-FR" smtClean="0"/>
              <a:t>‹#›</a:t>
            </a:fld>
            <a:endParaRPr lang="fr-FR"/>
          </a:p>
        </p:txBody>
      </p:sp>
    </p:spTree>
    <p:extLst>
      <p:ext uri="{BB962C8B-B14F-4D97-AF65-F5344CB8AC3E}">
        <p14:creationId xmlns:p14="http://schemas.microsoft.com/office/powerpoint/2010/main" val="4103187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8EC072-E49F-4AD6-BEE5-B179299C2C52}" type="datetimeFigureOut">
              <a:rPr lang="fr-FR" smtClean="0"/>
              <a:t>26/01/2025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A99EE9E-6982-4722-A798-46A6F41016BC}" type="slidenum">
              <a:rPr lang="fr-FR" smtClean="0"/>
              <a:t>‹#›</a:t>
            </a:fld>
            <a:endParaRPr lang="fr-FR"/>
          </a:p>
        </p:txBody>
      </p:sp>
    </p:spTree>
    <p:extLst>
      <p:ext uri="{BB962C8B-B14F-4D97-AF65-F5344CB8AC3E}">
        <p14:creationId xmlns:p14="http://schemas.microsoft.com/office/powerpoint/2010/main" val="878824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8EC072-E49F-4AD6-BEE5-B179299C2C52}" type="datetimeFigureOut">
              <a:rPr lang="fr-FR" smtClean="0"/>
              <a:t>26/01/2025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A99EE9E-6982-4722-A798-46A6F41016BC}" type="slidenum">
              <a:rPr lang="fr-FR" smtClean="0"/>
              <a:t>‹#›</a:t>
            </a:fld>
            <a:endParaRPr lang="fr-FR"/>
          </a:p>
        </p:txBody>
      </p:sp>
    </p:spTree>
    <p:extLst>
      <p:ext uri="{BB962C8B-B14F-4D97-AF65-F5344CB8AC3E}">
        <p14:creationId xmlns:p14="http://schemas.microsoft.com/office/powerpoint/2010/main" val="3066591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08EC072-E49F-4AD6-BEE5-B179299C2C52}" type="datetimeFigureOut">
              <a:rPr lang="fr-FR" smtClean="0"/>
              <a:t>26/01/2025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A99EE9E-6982-4722-A798-46A6F41016BC}" type="slidenum">
              <a:rPr lang="fr-FR" smtClean="0"/>
              <a:t>‹#›</a:t>
            </a:fld>
            <a:endParaRPr lang="fr-FR"/>
          </a:p>
        </p:txBody>
      </p:sp>
    </p:spTree>
    <p:extLst>
      <p:ext uri="{BB962C8B-B14F-4D97-AF65-F5344CB8AC3E}">
        <p14:creationId xmlns:p14="http://schemas.microsoft.com/office/powerpoint/2010/main" val="2101269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08EC072-E49F-4AD6-BEE5-B179299C2C52}" type="datetimeFigureOut">
              <a:rPr lang="fr-FR" smtClean="0"/>
              <a:t>26/01/2025</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A99EE9E-6982-4722-A798-46A6F41016BC}" type="slidenum">
              <a:rPr lang="fr-FR" smtClean="0"/>
              <a:t>‹#›</a:t>
            </a:fld>
            <a:endParaRPr lang="fr-FR"/>
          </a:p>
        </p:txBody>
      </p:sp>
    </p:spTree>
    <p:extLst>
      <p:ext uri="{BB962C8B-B14F-4D97-AF65-F5344CB8AC3E}">
        <p14:creationId xmlns:p14="http://schemas.microsoft.com/office/powerpoint/2010/main" val="31846370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496291"/>
            <a:ext cx="7766936" cy="2554545"/>
          </a:xfrm>
        </p:spPr>
        <p:txBody>
          <a:bodyPr/>
          <a:lstStyle/>
          <a:p>
            <a:pPr algn="l"/>
            <a:r>
              <a:rPr lang="fr-FR" sz="2800" dirty="0">
                <a:solidFill>
                  <a:schemeClr val="tx1"/>
                </a:solidFill>
                <a:latin typeface="Constantia"/>
                <a:cs typeface="Constantia"/>
              </a:rPr>
              <a:t/>
            </a:r>
            <a:br>
              <a:rPr lang="fr-FR" sz="2800" dirty="0">
                <a:solidFill>
                  <a:schemeClr val="tx1"/>
                </a:solidFill>
                <a:latin typeface="Constantia"/>
                <a:cs typeface="Constantia"/>
              </a:rPr>
            </a:br>
            <a:endParaRPr lang="fr-FR" sz="2800" dirty="0">
              <a:solidFill>
                <a:schemeClr val="tx1"/>
              </a:solidFill>
              <a:latin typeface="Andalus" panose="02020603050405020304" pitchFamily="18" charset="-78"/>
              <a:cs typeface="Andalus" panose="02020603050405020304" pitchFamily="18" charset="-78"/>
            </a:endParaRPr>
          </a:p>
        </p:txBody>
      </p:sp>
      <p:sp>
        <p:nvSpPr>
          <p:cNvPr id="3" name="Subtitle 2"/>
          <p:cNvSpPr>
            <a:spLocks noGrp="1"/>
          </p:cNvSpPr>
          <p:nvPr>
            <p:ph type="subTitle" idx="1"/>
          </p:nvPr>
        </p:nvSpPr>
        <p:spPr>
          <a:xfrm>
            <a:off x="1507067" y="4099727"/>
            <a:ext cx="7766936" cy="1048005"/>
          </a:xfrm>
        </p:spPr>
        <p:txBody>
          <a:bodyPr>
            <a:normAutofit fontScale="62500" lnSpcReduction="20000"/>
          </a:bodyPr>
          <a:lstStyle/>
          <a:p>
            <a:pPr lvl="0" algn="ctr">
              <a:spcBef>
                <a:spcPts val="0"/>
              </a:spcBef>
              <a:buClrTx/>
              <a:buSzTx/>
            </a:pPr>
            <a:r>
              <a:rPr lang="fr-FR" altLang="fr-FR" sz="4000" b="1" dirty="0" smtClean="0">
                <a:solidFill>
                  <a:prstClr val="black"/>
                </a:solidFill>
                <a:latin typeface="Andalus" panose="02020603050405020304" pitchFamily="18" charset="-78"/>
                <a:ea typeface="Calibri" panose="020F0502020204030204" pitchFamily="34" charset="0"/>
                <a:cs typeface="Andalus" panose="02020603050405020304" pitchFamily="18" charset="-78"/>
              </a:rPr>
              <a:t>TD </a:t>
            </a:r>
          </a:p>
          <a:p>
            <a:pPr lvl="0" algn="ctr">
              <a:spcBef>
                <a:spcPts val="0"/>
              </a:spcBef>
              <a:buClrTx/>
              <a:buSzTx/>
            </a:pPr>
            <a:r>
              <a:rPr lang="fr-FR" sz="5100" b="1" dirty="0" smtClean="0">
                <a:solidFill>
                  <a:prstClr val="black"/>
                </a:solidFill>
                <a:latin typeface="Andalus" panose="02020603050405020304" pitchFamily="18" charset="-78"/>
                <a:cs typeface="Andalus" panose="02020603050405020304" pitchFamily="18" charset="-78"/>
              </a:rPr>
              <a:t>Dioptres et miroirs </a:t>
            </a:r>
          </a:p>
          <a:p>
            <a:pPr lvl="0">
              <a:spcBef>
                <a:spcPts val="0"/>
              </a:spcBef>
              <a:buClrTx/>
              <a:buSzTx/>
            </a:pPr>
            <a:r>
              <a:rPr lang="fr-FR" sz="2900" b="1" dirty="0" smtClean="0">
                <a:solidFill>
                  <a:prstClr val="black"/>
                </a:solidFill>
                <a:latin typeface="Andalus" panose="02020603050405020304" pitchFamily="18" charset="-78"/>
                <a:cs typeface="Andalus" panose="02020603050405020304" pitchFamily="18" charset="-78"/>
              </a:rPr>
              <a:t>Mme </a:t>
            </a:r>
            <a:r>
              <a:rPr lang="fr-FR" sz="2900" b="1" dirty="0">
                <a:solidFill>
                  <a:prstClr val="black"/>
                </a:solidFill>
                <a:latin typeface="Andalus" panose="02020603050405020304" pitchFamily="18" charset="-78"/>
                <a:cs typeface="Andalus" panose="02020603050405020304" pitchFamily="18" charset="-78"/>
              </a:rPr>
              <a:t>CHIBANI F</a:t>
            </a:r>
            <a:endParaRPr lang="fr-FR" sz="2900" dirty="0">
              <a:solidFill>
                <a:prstClr val="black"/>
              </a:solidFill>
              <a:latin typeface="Garamond" panose="02020404030301010803"/>
            </a:endParaRPr>
          </a:p>
          <a:p>
            <a:endParaRPr lang="fr-FR" dirty="0"/>
          </a:p>
        </p:txBody>
      </p:sp>
      <p:pic>
        <p:nvPicPr>
          <p:cNvPr id="14" name="Picture 13"/>
          <p:cNvPicPr>
            <a:picLocks noChangeAspect="1"/>
          </p:cNvPicPr>
          <p:nvPr/>
        </p:nvPicPr>
        <p:blipFill>
          <a:blip r:embed="rId2"/>
          <a:stretch>
            <a:fillRect/>
          </a:stretch>
        </p:blipFill>
        <p:spPr>
          <a:xfrm>
            <a:off x="7329505" y="1229405"/>
            <a:ext cx="2395936" cy="1115665"/>
          </a:xfrm>
          <a:prstGeom prst="rect">
            <a:avLst/>
          </a:prstGeom>
        </p:spPr>
      </p:pic>
      <p:pic>
        <p:nvPicPr>
          <p:cNvPr id="15" name="Picture 14"/>
          <p:cNvPicPr>
            <a:picLocks noChangeAspect="1"/>
          </p:cNvPicPr>
          <p:nvPr/>
        </p:nvPicPr>
        <p:blipFill>
          <a:blip r:embed="rId3"/>
          <a:stretch>
            <a:fillRect/>
          </a:stretch>
        </p:blipFill>
        <p:spPr>
          <a:xfrm>
            <a:off x="1155925" y="1142261"/>
            <a:ext cx="6059949" cy="1012024"/>
          </a:xfrm>
          <a:prstGeom prst="rect">
            <a:avLst/>
          </a:prstGeom>
        </p:spPr>
      </p:pic>
      <p:pic>
        <p:nvPicPr>
          <p:cNvPr id="1025" name="Imag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731838" cy="5715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731838" cy="571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14366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4220" y="372279"/>
            <a:ext cx="11461820" cy="1200329"/>
          </a:xfrm>
          <a:prstGeom prst="rect">
            <a:avLst/>
          </a:prstGeom>
        </p:spPr>
        <p:txBody>
          <a:bodyPr wrap="square">
            <a:spAutoFit/>
          </a:bodyPr>
          <a:lstStyle/>
          <a:p>
            <a:r>
              <a:rPr lang="fr-FR" sz="2400" b="1" dirty="0" smtClean="0">
                <a:latin typeface="Andalus" panose="02020603050405020304" pitchFamily="18" charset="-78"/>
                <a:cs typeface="Andalus" panose="02020603050405020304" pitchFamily="18" charset="-78"/>
              </a:rPr>
              <a:t>Exercice n°1:</a:t>
            </a:r>
          </a:p>
          <a:p>
            <a:r>
              <a:rPr lang="fr-FR" sz="2400" dirty="0" smtClean="0">
                <a:latin typeface="Andalus" panose="02020603050405020304" pitchFamily="18" charset="-78"/>
                <a:cs typeface="Andalus" panose="02020603050405020304" pitchFamily="18" charset="-78"/>
              </a:rPr>
              <a:t>On forme l’image d’un camion à travers un rétroviseur constitué d’un miroir plan. Parmi les trois choix de la figure suivante, quel est le bon et pourquoi</a:t>
            </a:r>
            <a:endParaRPr lang="fr-FR" sz="2400" dirty="0">
              <a:latin typeface="Andalus" panose="02020603050405020304" pitchFamily="18" charset="-78"/>
              <a:cs typeface="Andalus" panose="02020603050405020304" pitchFamily="18" charset="-78"/>
            </a:endParaRPr>
          </a:p>
        </p:txBody>
      </p:sp>
      <p:pic>
        <p:nvPicPr>
          <p:cNvPr id="5" name="Picture 4"/>
          <p:cNvPicPr>
            <a:picLocks noChangeAspect="1"/>
          </p:cNvPicPr>
          <p:nvPr/>
        </p:nvPicPr>
        <p:blipFill>
          <a:blip r:embed="rId2"/>
          <a:stretch>
            <a:fillRect/>
          </a:stretch>
        </p:blipFill>
        <p:spPr>
          <a:xfrm>
            <a:off x="2009670" y="1567543"/>
            <a:ext cx="8340132" cy="2244603"/>
          </a:xfrm>
          <a:prstGeom prst="rect">
            <a:avLst/>
          </a:prstGeom>
        </p:spPr>
      </p:pic>
    </p:spTree>
    <p:extLst>
      <p:ext uri="{BB962C8B-B14F-4D97-AF65-F5344CB8AC3E}">
        <p14:creationId xmlns:p14="http://schemas.microsoft.com/office/powerpoint/2010/main" val="1911193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5864" y="463119"/>
            <a:ext cx="10446936" cy="3416320"/>
          </a:xfrm>
          <a:prstGeom prst="rect">
            <a:avLst/>
          </a:prstGeom>
        </p:spPr>
        <p:txBody>
          <a:bodyPr wrap="square">
            <a:spAutoFit/>
          </a:bodyPr>
          <a:lstStyle/>
          <a:p>
            <a:r>
              <a:rPr lang="fr-FR" sz="2400" b="1" dirty="0">
                <a:latin typeface="Andalus" panose="02020603050405020304" pitchFamily="18" charset="-78"/>
                <a:cs typeface="Andalus" panose="02020603050405020304" pitchFamily="18" charset="-78"/>
              </a:rPr>
              <a:t>Exercice </a:t>
            </a:r>
            <a:r>
              <a:rPr lang="fr-FR" sz="2400" b="1" dirty="0" smtClean="0">
                <a:latin typeface="Andalus" panose="02020603050405020304" pitchFamily="18" charset="-78"/>
                <a:cs typeface="Andalus" panose="02020603050405020304" pitchFamily="18" charset="-78"/>
              </a:rPr>
              <a:t>n°2:</a:t>
            </a:r>
            <a:endParaRPr lang="fr-FR" sz="2400" b="1" dirty="0">
              <a:latin typeface="Andalus" panose="02020603050405020304" pitchFamily="18" charset="-78"/>
              <a:cs typeface="Andalus" panose="02020603050405020304" pitchFamily="18" charset="-78"/>
            </a:endParaRPr>
          </a:p>
          <a:p>
            <a:pPr marL="457200" indent="-457200">
              <a:buFont typeface="+mj-lt"/>
              <a:buAutoNum type="arabicPeriod"/>
            </a:pPr>
            <a:r>
              <a:rPr lang="fr-FR" sz="2400" dirty="0" smtClean="0">
                <a:latin typeface="Andalus" panose="02020603050405020304" pitchFamily="18" charset="-78"/>
                <a:cs typeface="Andalus" panose="02020603050405020304" pitchFamily="18" charset="-78"/>
              </a:rPr>
              <a:t>Soit un dioptre sphérique de rayon de courbure -2cm qui sépare l’air (n1=1) du verre (n2=1,5). Ce dioptre est-il convexe ou concave? Convergent ou divergent?</a:t>
            </a:r>
          </a:p>
          <a:p>
            <a:pPr marL="457200" indent="-457200">
              <a:buFont typeface="+mj-lt"/>
              <a:buAutoNum type="arabicPeriod"/>
            </a:pPr>
            <a:r>
              <a:rPr lang="fr-FR" sz="2400" dirty="0" smtClean="0">
                <a:latin typeface="Andalus" panose="02020603050405020304" pitchFamily="18" charset="-78"/>
                <a:cs typeface="Andalus" panose="02020603050405020304" pitchFamily="18" charset="-78"/>
              </a:rPr>
              <a:t>Soit un objet réel AB de taille +1cm placé à 2cm en amont dudit dioptre. Trouver par construction puis par le calcul la position et la taille de A’B’.</a:t>
            </a:r>
          </a:p>
          <a:p>
            <a:pPr marL="457200" indent="-457200">
              <a:buFont typeface="+mj-lt"/>
              <a:buAutoNum type="arabicPeriod"/>
            </a:pPr>
            <a:r>
              <a:rPr lang="fr-FR" sz="2400" dirty="0" smtClean="0">
                <a:latin typeface="Andalus" panose="02020603050405020304" pitchFamily="18" charset="-78"/>
                <a:cs typeface="Andalus" panose="02020603050405020304" pitchFamily="18" charset="-78"/>
              </a:rPr>
              <a:t>Mêmes cas et questions qu’en (1) et (2) mais en inversant le signe du rayon de courbure et les valeurs de n1 et n2 entre elles</a:t>
            </a:r>
          </a:p>
          <a:p>
            <a:endParaRPr lang="fr-FR" sz="2400" dirty="0"/>
          </a:p>
        </p:txBody>
      </p:sp>
    </p:spTree>
    <p:extLst>
      <p:ext uri="{BB962C8B-B14F-4D97-AF65-F5344CB8AC3E}">
        <p14:creationId xmlns:p14="http://schemas.microsoft.com/office/powerpoint/2010/main" val="2609641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Rectangle 2"/>
              <p:cNvSpPr/>
              <p:nvPr/>
            </p:nvSpPr>
            <p:spPr>
              <a:xfrm>
                <a:off x="541973" y="571472"/>
                <a:ext cx="6843565" cy="6014467"/>
              </a:xfrm>
              <a:prstGeom prst="rect">
                <a:avLst/>
              </a:prstGeom>
            </p:spPr>
            <p:txBody>
              <a:bodyPr wrap="square">
                <a:spAutoFit/>
              </a:bodyPr>
              <a:lstStyle/>
              <a:p>
                <a:r>
                  <a:rPr lang="fr-FR" sz="2400" b="1" dirty="0" smtClean="0">
                    <a:latin typeface="Andalus" panose="02020603050405020304" pitchFamily="18" charset="-78"/>
                    <a:cs typeface="Andalus" panose="02020603050405020304" pitchFamily="18" charset="-78"/>
                  </a:rPr>
                  <a:t>Exercice n°3:</a:t>
                </a:r>
              </a:p>
              <a:p>
                <a:r>
                  <a:rPr lang="fr-FR" sz="2400" dirty="0" smtClean="0">
                    <a:latin typeface="Andalus" panose="02020603050405020304" pitchFamily="18" charset="-78"/>
                    <a:cs typeface="Andalus" panose="02020603050405020304" pitchFamily="18" charset="-78"/>
                  </a:rPr>
                  <a:t>On considère un dioptre sphérique de sommet S de centre C et de rayon de courbure </a:t>
                </a:r>
                <a14:m>
                  <m:oMath xmlns:m="http://schemas.openxmlformats.org/officeDocument/2006/math">
                    <m:r>
                      <m:rPr>
                        <m:sty m:val="p"/>
                      </m:rPr>
                      <a:rPr lang="fr-FR" sz="2400" b="0" i="0" smtClean="0">
                        <a:latin typeface="Cambria Math" panose="02040503050406030204" pitchFamily="18" charset="0"/>
                        <a:cs typeface="Andalus" panose="02020603050405020304" pitchFamily="18" charset="-78"/>
                      </a:rPr>
                      <m:t>R</m:t>
                    </m:r>
                    <m:r>
                      <a:rPr lang="fr-FR" sz="2400" b="0" i="0" smtClean="0">
                        <a:latin typeface="Cambria Math" panose="02040503050406030204" pitchFamily="18" charset="0"/>
                        <a:cs typeface="Andalus" panose="02020603050405020304" pitchFamily="18" charset="-78"/>
                      </a:rPr>
                      <m:t>=−</m:t>
                    </m:r>
                    <m:acc>
                      <m:accPr>
                        <m:chr m:val="̅"/>
                        <m:ctrlPr>
                          <a:rPr lang="fr-FR" sz="2400" i="1" smtClean="0">
                            <a:latin typeface="Cambria Math" panose="02040503050406030204" pitchFamily="18" charset="0"/>
                            <a:cs typeface="Andalus" panose="02020603050405020304" pitchFamily="18" charset="-78"/>
                          </a:rPr>
                        </m:ctrlPr>
                      </m:accPr>
                      <m:e>
                        <m:r>
                          <a:rPr lang="fr-FR" sz="2400" b="0" i="1" smtClean="0">
                            <a:latin typeface="Cambria Math" panose="02040503050406030204" pitchFamily="18" charset="0"/>
                            <a:cs typeface="Andalus" panose="02020603050405020304" pitchFamily="18" charset="-78"/>
                          </a:rPr>
                          <m:t>𝑆𝐶</m:t>
                        </m:r>
                      </m:e>
                    </m:acc>
                  </m:oMath>
                </a14:m>
                <a:r>
                  <a:rPr lang="fr-FR" sz="2400" dirty="0" smtClean="0">
                    <a:latin typeface="Andalus" panose="02020603050405020304" pitchFamily="18" charset="-78"/>
                    <a:cs typeface="Andalus" panose="02020603050405020304" pitchFamily="18" charset="-78"/>
                  </a:rPr>
                  <a:t>, qui sépare deux milieux transparents d’indices de réfraction n1 et n2. Soit un rayon incident quelconque AI issu d’un point objet A, le rayon réfracté IR lui correspondant coupe l’axe optique en A’ l’image du point objet A.</a:t>
                </a:r>
              </a:p>
              <a:p>
                <a:r>
                  <a:rPr lang="fr-FR" sz="2400" dirty="0" smtClean="0">
                    <a:latin typeface="Andalus" panose="02020603050405020304" pitchFamily="18" charset="-78"/>
                    <a:cs typeface="Andalus" panose="02020603050405020304" pitchFamily="18" charset="-78"/>
                  </a:rPr>
                  <a:t>On pose </a:t>
                </a:r>
                <a14:m>
                  <m:oMath xmlns:m="http://schemas.openxmlformats.org/officeDocument/2006/math">
                    <m:acc>
                      <m:accPr>
                        <m:chr m:val="̂"/>
                        <m:ctrlPr>
                          <a:rPr lang="fr-FR" sz="2400" b="0" i="1" smtClean="0">
                            <a:latin typeface="Cambria Math" panose="02040503050406030204" pitchFamily="18" charset="0"/>
                            <a:cs typeface="Andalus" panose="02020603050405020304" pitchFamily="18" charset="-78"/>
                          </a:rPr>
                        </m:ctrlPr>
                      </m:accPr>
                      <m:e>
                        <m:r>
                          <a:rPr lang="fr-FR" sz="2400" b="0" i="1" smtClean="0">
                            <a:latin typeface="Cambria Math" panose="02040503050406030204" pitchFamily="18" charset="0"/>
                            <a:cs typeface="Andalus" panose="02020603050405020304" pitchFamily="18" charset="-78"/>
                          </a:rPr>
                          <m:t>𝐼𝐶𝐴</m:t>
                        </m:r>
                      </m:e>
                    </m:acc>
                    <m:r>
                      <a:rPr lang="fr-FR" sz="2400" b="0" i="1" smtClean="0">
                        <a:latin typeface="Cambria Math" panose="02040503050406030204" pitchFamily="18" charset="0"/>
                        <a:cs typeface="Andalus" panose="02020603050405020304" pitchFamily="18" charset="-78"/>
                      </a:rPr>
                      <m:t>=</m:t>
                    </m:r>
                    <m:r>
                      <a:rPr lang="fr-FR" sz="2400" b="0" i="1" smtClean="0">
                        <a:latin typeface="Cambria Math" panose="02040503050406030204" pitchFamily="18" charset="0"/>
                        <a:ea typeface="Cambria Math" panose="02040503050406030204" pitchFamily="18" charset="0"/>
                        <a:cs typeface="Andalus" panose="02020603050405020304" pitchFamily="18" charset="-78"/>
                      </a:rPr>
                      <m:t>𝜔</m:t>
                    </m:r>
                  </m:oMath>
                </a14:m>
                <a:r>
                  <a:rPr lang="fr-FR" sz="2400" dirty="0" smtClean="0">
                    <a:latin typeface="Andalus" panose="02020603050405020304" pitchFamily="18" charset="-78"/>
                    <a:cs typeface="Andalus" panose="02020603050405020304" pitchFamily="18" charset="-78"/>
                  </a:rPr>
                  <a:t> et on note par i1 et i2 les angles d’incidence et de réfraction au point I, tels que i1&lt;i2.</a:t>
                </a:r>
              </a:p>
              <a:p>
                <a:pPr marL="457200" indent="-457200">
                  <a:buFont typeface="+mj-lt"/>
                  <a:buAutoNum type="arabicPeriod"/>
                </a:pPr>
                <a:r>
                  <a:rPr lang="fr-FR" sz="2400" dirty="0" smtClean="0">
                    <a:latin typeface="Andalus" panose="02020603050405020304" pitchFamily="18" charset="-78"/>
                    <a:cs typeface="Andalus" panose="02020603050405020304" pitchFamily="18" charset="-78"/>
                  </a:rPr>
                  <a:t>Quelle est la concavité de ce dioptre, convexe ou concave? Justifier votre réponse.</a:t>
                </a:r>
              </a:p>
              <a:p>
                <a:pPr marL="457200" indent="-457200">
                  <a:buFont typeface="+mj-lt"/>
                  <a:buAutoNum type="arabicPeriod"/>
                </a:pPr>
                <a:r>
                  <a:rPr lang="fr-FR" sz="2400" dirty="0" smtClean="0">
                    <a:latin typeface="Andalus" panose="02020603050405020304" pitchFamily="18" charset="-78"/>
                    <a:cs typeface="Andalus" panose="02020603050405020304" pitchFamily="18" charset="-78"/>
                  </a:rPr>
                  <a:t>Ecrire au point d’incidence I, la relation de </a:t>
                </a:r>
                <a:r>
                  <a:rPr lang="fr-FR" sz="2400" dirty="0" err="1" smtClean="0">
                    <a:latin typeface="Andalus" panose="02020603050405020304" pitchFamily="18" charset="-78"/>
                    <a:cs typeface="Andalus" panose="02020603050405020304" pitchFamily="18" charset="-78"/>
                  </a:rPr>
                  <a:t>Snell</a:t>
                </a:r>
                <a:r>
                  <a:rPr lang="fr-FR" sz="2400" dirty="0" smtClean="0">
                    <a:latin typeface="Andalus" panose="02020603050405020304" pitchFamily="18" charset="-78"/>
                    <a:cs typeface="Andalus" panose="02020603050405020304" pitchFamily="18" charset="-78"/>
                  </a:rPr>
                  <a:t> –Descartes. Comparer les indices n1 et n2.</a:t>
                </a:r>
              </a:p>
              <a:p>
                <a:pPr marL="457200" indent="-457200">
                  <a:buFont typeface="+mj-lt"/>
                  <a:buAutoNum type="arabicPeriod"/>
                </a:pPr>
                <a:r>
                  <a:rPr lang="fr-FR" sz="2400" dirty="0" smtClean="0">
                    <a:latin typeface="Andalus" panose="02020603050405020304" pitchFamily="18" charset="-78"/>
                    <a:cs typeface="Andalus" panose="02020603050405020304" pitchFamily="18" charset="-78"/>
                  </a:rPr>
                  <a:t>Quelle est alors la nature de ce dioptre, convergent ou divergent? Justifier votre réponse.</a:t>
                </a:r>
                <a:endParaRPr lang="fr-FR" sz="2400" dirty="0">
                  <a:latin typeface="Andalus" panose="02020603050405020304" pitchFamily="18" charset="-78"/>
                  <a:cs typeface="Andalus" panose="02020603050405020304" pitchFamily="18" charset="-78"/>
                </a:endParaRPr>
              </a:p>
            </p:txBody>
          </p:sp>
        </mc:Choice>
        <mc:Fallback>
          <p:sp>
            <p:nvSpPr>
              <p:cNvPr id="3" name="Rectangle 2"/>
              <p:cNvSpPr>
                <a:spLocks noRot="1" noChangeAspect="1" noMove="1" noResize="1" noEditPoints="1" noAdjustHandles="1" noChangeArrowheads="1" noChangeShapeType="1" noTextEdit="1"/>
              </p:cNvSpPr>
              <p:nvPr/>
            </p:nvSpPr>
            <p:spPr>
              <a:xfrm>
                <a:off x="541973" y="571472"/>
                <a:ext cx="6843565" cy="6014467"/>
              </a:xfrm>
              <a:prstGeom prst="rect">
                <a:avLst/>
              </a:prstGeom>
              <a:blipFill>
                <a:blip r:embed="rId2"/>
                <a:stretch>
                  <a:fillRect l="-2137" t="-811" r="-1247" b="-1521"/>
                </a:stretch>
              </a:blipFill>
            </p:spPr>
            <p:txBody>
              <a:bodyPr/>
              <a:lstStyle/>
              <a:p>
                <a:r>
                  <a:rPr lang="fr-FR">
                    <a:noFill/>
                  </a:rPr>
                  <a:t> </a:t>
                </a:r>
              </a:p>
            </p:txBody>
          </p:sp>
        </mc:Fallback>
      </mc:AlternateContent>
      <p:pic>
        <p:nvPicPr>
          <p:cNvPr id="5" name="Picture 4"/>
          <p:cNvPicPr>
            <a:picLocks noChangeAspect="1"/>
          </p:cNvPicPr>
          <p:nvPr/>
        </p:nvPicPr>
        <p:blipFill>
          <a:blip r:embed="rId3"/>
          <a:stretch>
            <a:fillRect/>
          </a:stretch>
        </p:blipFill>
        <p:spPr>
          <a:xfrm>
            <a:off x="7516167" y="823965"/>
            <a:ext cx="3969099" cy="3758083"/>
          </a:xfrm>
          <a:prstGeom prst="rect">
            <a:avLst/>
          </a:prstGeom>
        </p:spPr>
      </p:pic>
    </p:spTree>
    <p:extLst>
      <p:ext uri="{BB962C8B-B14F-4D97-AF65-F5344CB8AC3E}">
        <p14:creationId xmlns:p14="http://schemas.microsoft.com/office/powerpoint/2010/main" val="1593988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5436" y="611666"/>
            <a:ext cx="10890072" cy="4524315"/>
          </a:xfrm>
          <a:prstGeom prst="rect">
            <a:avLst/>
          </a:prstGeom>
        </p:spPr>
        <p:txBody>
          <a:bodyPr wrap="square">
            <a:spAutoFit/>
          </a:bodyPr>
          <a:lstStyle/>
          <a:p>
            <a:r>
              <a:rPr lang="fr-FR" sz="2400" dirty="0" smtClean="0">
                <a:latin typeface="Andalus" panose="02020603050405020304" pitchFamily="18" charset="-78"/>
                <a:cs typeface="Andalus" panose="02020603050405020304" pitchFamily="18" charset="-78"/>
              </a:rPr>
              <a:t>On </a:t>
            </a:r>
            <a:r>
              <a:rPr lang="fr-FR" sz="2400" dirty="0">
                <a:latin typeface="Andalus" panose="02020603050405020304" pitchFamily="18" charset="-78"/>
                <a:cs typeface="Andalus" panose="02020603050405020304" pitchFamily="18" charset="-78"/>
              </a:rPr>
              <a:t>désigne par </a:t>
            </a:r>
            <a:r>
              <a:rPr lang="fr-FR" sz="2400" i="1" dirty="0">
                <a:latin typeface="Andalus" panose="02020603050405020304" pitchFamily="18" charset="-78"/>
                <a:cs typeface="Andalus" panose="02020603050405020304" pitchFamily="18" charset="-78"/>
              </a:rPr>
              <a:t>F </a:t>
            </a:r>
            <a:r>
              <a:rPr lang="fr-FR" sz="2400" dirty="0">
                <a:latin typeface="Andalus" panose="02020603050405020304" pitchFamily="18" charset="-78"/>
                <a:cs typeface="Andalus" panose="02020603050405020304" pitchFamily="18" charset="-78"/>
              </a:rPr>
              <a:t>et </a:t>
            </a:r>
            <a:r>
              <a:rPr lang="fr-FR" sz="2400" i="1" dirty="0" smtClean="0">
                <a:latin typeface="Andalus" panose="02020603050405020304" pitchFamily="18" charset="-78"/>
                <a:cs typeface="Andalus" panose="02020603050405020304" pitchFamily="18" charset="-78"/>
              </a:rPr>
              <a:t>F</a:t>
            </a:r>
            <a:r>
              <a:rPr lang="fr-FR" sz="2400" dirty="0">
                <a:latin typeface="Andalus" panose="02020603050405020304" pitchFamily="18" charset="-78"/>
                <a:cs typeface="Andalus" panose="02020603050405020304" pitchFamily="18" charset="-78"/>
              </a:rPr>
              <a:t> </a:t>
            </a:r>
            <a:r>
              <a:rPr lang="fr-FR" sz="2400" dirty="0" smtClean="0">
                <a:latin typeface="Andalus" panose="02020603050405020304" pitchFamily="18" charset="-78"/>
                <a:cs typeface="Andalus" panose="02020603050405020304" pitchFamily="18" charset="-78"/>
              </a:rPr>
              <a:t> ‘ </a:t>
            </a:r>
            <a:r>
              <a:rPr lang="fr-FR" sz="2400" dirty="0">
                <a:latin typeface="Andalus" panose="02020603050405020304" pitchFamily="18" charset="-78"/>
                <a:cs typeface="Andalus" panose="02020603050405020304" pitchFamily="18" charset="-78"/>
              </a:rPr>
              <a:t>les foyers objet et image de ce dioptre sphérique </a:t>
            </a:r>
            <a:r>
              <a:rPr lang="fr-FR" sz="2400" dirty="0" smtClean="0">
                <a:latin typeface="Andalus" panose="02020603050405020304" pitchFamily="18" charset="-78"/>
                <a:cs typeface="Andalus" panose="02020603050405020304" pitchFamily="18" charset="-78"/>
              </a:rPr>
              <a:t> </a:t>
            </a:r>
            <a:r>
              <a:rPr lang="fr-FR" sz="2400" dirty="0">
                <a:latin typeface="Andalus" panose="02020603050405020304" pitchFamily="18" charset="-78"/>
                <a:cs typeface="Andalus" panose="02020603050405020304" pitchFamily="18" charset="-78"/>
              </a:rPr>
              <a:t>, déterminer alors en fonction de </a:t>
            </a:r>
            <a:r>
              <a:rPr lang="fr-FR" sz="2400" i="1" dirty="0">
                <a:latin typeface="Andalus" panose="02020603050405020304" pitchFamily="18" charset="-78"/>
                <a:cs typeface="Andalus" panose="02020603050405020304" pitchFamily="18" charset="-78"/>
              </a:rPr>
              <a:t>n1</a:t>
            </a:r>
            <a:r>
              <a:rPr lang="fr-FR" sz="2400" dirty="0">
                <a:latin typeface="Andalus" panose="02020603050405020304" pitchFamily="18" charset="-78"/>
                <a:cs typeface="Andalus" panose="02020603050405020304" pitchFamily="18" charset="-78"/>
              </a:rPr>
              <a:t>, </a:t>
            </a:r>
            <a:r>
              <a:rPr lang="fr-FR" sz="2400" i="1" dirty="0">
                <a:latin typeface="Andalus" panose="02020603050405020304" pitchFamily="18" charset="-78"/>
                <a:cs typeface="Andalus" panose="02020603050405020304" pitchFamily="18" charset="-78"/>
              </a:rPr>
              <a:t>n2 </a:t>
            </a:r>
            <a:r>
              <a:rPr lang="fr-FR" sz="2400" dirty="0">
                <a:latin typeface="Andalus" panose="02020603050405020304" pitchFamily="18" charset="-78"/>
                <a:cs typeface="Andalus" panose="02020603050405020304" pitchFamily="18" charset="-78"/>
              </a:rPr>
              <a:t>et </a:t>
            </a:r>
            <a:r>
              <a:rPr lang="fr-FR" sz="2400" i="1" dirty="0">
                <a:latin typeface="Andalus" panose="02020603050405020304" pitchFamily="18" charset="-78"/>
                <a:cs typeface="Andalus" panose="02020603050405020304" pitchFamily="18" charset="-78"/>
              </a:rPr>
              <a:t>R </a:t>
            </a:r>
            <a:r>
              <a:rPr lang="fr-FR" sz="2400" dirty="0">
                <a:latin typeface="Andalus" panose="02020603050405020304" pitchFamily="18" charset="-78"/>
                <a:cs typeface="Andalus" panose="02020603050405020304" pitchFamily="18" charset="-78"/>
              </a:rPr>
              <a:t>ses distances focales objet </a:t>
            </a:r>
            <a:r>
              <a:rPr lang="fr-FR" sz="2400" i="1" dirty="0">
                <a:latin typeface="Andalus" panose="02020603050405020304" pitchFamily="18" charset="-78"/>
                <a:cs typeface="Andalus" panose="02020603050405020304" pitchFamily="18" charset="-78"/>
              </a:rPr>
              <a:t>f </a:t>
            </a:r>
            <a:r>
              <a:rPr lang="fr-FR" sz="2400" dirty="0">
                <a:latin typeface="Andalus" panose="02020603050405020304" pitchFamily="18" charset="-78"/>
                <a:cs typeface="Andalus" panose="02020603050405020304" pitchFamily="18" charset="-78"/>
              </a:rPr>
              <a:t>et image </a:t>
            </a:r>
            <a:r>
              <a:rPr lang="fr-FR" sz="2400" i="1" dirty="0" smtClean="0">
                <a:latin typeface="Andalus" panose="02020603050405020304" pitchFamily="18" charset="-78"/>
                <a:cs typeface="Andalus" panose="02020603050405020304" pitchFamily="18" charset="-78"/>
              </a:rPr>
              <a:t>f’</a:t>
            </a:r>
            <a:r>
              <a:rPr lang="fr-FR" sz="2400" dirty="0" smtClean="0">
                <a:latin typeface="Andalus" panose="02020603050405020304" pitchFamily="18" charset="-78"/>
                <a:cs typeface="Andalus" panose="02020603050405020304" pitchFamily="18" charset="-78"/>
              </a:rPr>
              <a:t> </a:t>
            </a:r>
            <a:r>
              <a:rPr lang="fr-FR" sz="2400" dirty="0">
                <a:latin typeface="Andalus" panose="02020603050405020304" pitchFamily="18" charset="-78"/>
                <a:cs typeface="Andalus" panose="02020603050405020304" pitchFamily="18" charset="-78"/>
              </a:rPr>
              <a:t>.</a:t>
            </a:r>
            <a:r>
              <a:rPr lang="fr-FR" sz="2400" dirty="0" smtClean="0">
                <a:latin typeface="Andalus" panose="02020603050405020304" pitchFamily="18" charset="-78"/>
                <a:cs typeface="Andalus" panose="02020603050405020304" pitchFamily="18" charset="-78"/>
              </a:rPr>
              <a:t> </a:t>
            </a:r>
          </a:p>
          <a:p>
            <a:endParaRPr lang="fr-FR" sz="2400" dirty="0">
              <a:latin typeface="Andalus" panose="02020603050405020304" pitchFamily="18" charset="-78"/>
              <a:cs typeface="Andalus" panose="02020603050405020304" pitchFamily="18" charset="-78"/>
            </a:endParaRPr>
          </a:p>
          <a:p>
            <a:r>
              <a:rPr lang="fr-FR" sz="2400" dirty="0">
                <a:latin typeface="Andalus" panose="02020603050405020304" pitchFamily="18" charset="-78"/>
                <a:cs typeface="Andalus" panose="02020603050405020304" pitchFamily="18" charset="-78"/>
              </a:rPr>
              <a:t>On fait maintenant tendre le rayon de courbure </a:t>
            </a:r>
            <a:r>
              <a:rPr lang="fr-FR" sz="2400" i="1" dirty="0">
                <a:latin typeface="Andalus" panose="02020603050405020304" pitchFamily="18" charset="-78"/>
                <a:cs typeface="Andalus" panose="02020603050405020304" pitchFamily="18" charset="-78"/>
              </a:rPr>
              <a:t>R </a:t>
            </a:r>
            <a:r>
              <a:rPr lang="fr-FR" sz="2400" dirty="0">
                <a:latin typeface="Andalus" panose="02020603050405020304" pitchFamily="18" charset="-78"/>
                <a:cs typeface="Andalus" panose="02020603050405020304" pitchFamily="18" charset="-78"/>
              </a:rPr>
              <a:t>du dioptre </a:t>
            </a:r>
            <a:r>
              <a:rPr lang="fr-FR" sz="2400" dirty="0" smtClean="0">
                <a:latin typeface="Andalus" panose="02020603050405020304" pitchFamily="18" charset="-78"/>
                <a:cs typeface="Andalus" panose="02020603050405020304" pitchFamily="18" charset="-78"/>
              </a:rPr>
              <a:t> </a:t>
            </a:r>
            <a:r>
              <a:rPr lang="fr-FR" sz="2400" dirty="0">
                <a:latin typeface="Andalus" panose="02020603050405020304" pitchFamily="18" charset="-78"/>
                <a:cs typeface="Andalus" panose="02020603050405020304" pitchFamily="18" charset="-78"/>
              </a:rPr>
              <a:t>vers l’infini. </a:t>
            </a:r>
          </a:p>
          <a:p>
            <a:r>
              <a:rPr lang="fr-FR" sz="2400" b="1" dirty="0">
                <a:latin typeface="Andalus" panose="02020603050405020304" pitchFamily="18" charset="-78"/>
                <a:cs typeface="Andalus" panose="02020603050405020304" pitchFamily="18" charset="-78"/>
              </a:rPr>
              <a:t>a-</a:t>
            </a:r>
            <a:r>
              <a:rPr lang="fr-FR" sz="2400" dirty="0">
                <a:latin typeface="Andalus" panose="02020603050405020304" pitchFamily="18" charset="-78"/>
                <a:cs typeface="Andalus" panose="02020603050405020304" pitchFamily="18" charset="-78"/>
              </a:rPr>
              <a:t> Quel est le système optique simple ainsi obtenu et que peut-t-on dire de son stigmatisme. </a:t>
            </a:r>
            <a:endParaRPr lang="fr-FR" dirty="0"/>
          </a:p>
          <a:p>
            <a:r>
              <a:rPr lang="fr-FR" sz="2400" b="1" dirty="0">
                <a:latin typeface="Andalus" panose="02020603050405020304" pitchFamily="18" charset="-78"/>
                <a:cs typeface="Andalus" panose="02020603050405020304" pitchFamily="18" charset="-78"/>
              </a:rPr>
              <a:t>b-</a:t>
            </a:r>
            <a:r>
              <a:rPr lang="fr-FR" sz="2400" dirty="0">
                <a:latin typeface="Andalus" panose="02020603050405020304" pitchFamily="18" charset="-78"/>
                <a:cs typeface="Andalus" panose="02020603050405020304" pitchFamily="18" charset="-78"/>
              </a:rPr>
              <a:t> Quelles sont alors les nouvelles positions des foyers </a:t>
            </a:r>
            <a:r>
              <a:rPr lang="fr-FR" sz="2400" i="1" dirty="0">
                <a:latin typeface="Andalus" panose="02020603050405020304" pitchFamily="18" charset="-78"/>
                <a:cs typeface="Andalus" panose="02020603050405020304" pitchFamily="18" charset="-78"/>
              </a:rPr>
              <a:t>F </a:t>
            </a:r>
            <a:r>
              <a:rPr lang="fr-FR" sz="2400" dirty="0">
                <a:latin typeface="Andalus" panose="02020603050405020304" pitchFamily="18" charset="-78"/>
                <a:cs typeface="Andalus" panose="02020603050405020304" pitchFamily="18" charset="-78"/>
              </a:rPr>
              <a:t>et </a:t>
            </a:r>
            <a:r>
              <a:rPr lang="fr-FR" sz="2400" i="1" dirty="0" smtClean="0">
                <a:latin typeface="Andalus" panose="02020603050405020304" pitchFamily="18" charset="-78"/>
                <a:cs typeface="Andalus" panose="02020603050405020304" pitchFamily="18" charset="-78"/>
              </a:rPr>
              <a:t>F</a:t>
            </a:r>
            <a:r>
              <a:rPr lang="fr-FR" sz="2400" dirty="0" smtClean="0">
                <a:latin typeface="Andalus" panose="02020603050405020304" pitchFamily="18" charset="-78"/>
                <a:cs typeface="Andalus" panose="02020603050405020304" pitchFamily="18" charset="-78"/>
              </a:rPr>
              <a:t>’ </a:t>
            </a:r>
            <a:r>
              <a:rPr lang="fr-FR" sz="2400" dirty="0">
                <a:latin typeface="Andalus" panose="02020603050405020304" pitchFamily="18" charset="-78"/>
                <a:cs typeface="Andalus" panose="02020603050405020304" pitchFamily="18" charset="-78"/>
              </a:rPr>
              <a:t>. Qu’appelle-t-on alors ce type de système optique </a:t>
            </a:r>
            <a:r>
              <a:rPr lang="fr-FR" sz="2400" dirty="0" smtClean="0">
                <a:latin typeface="Andalus" panose="02020603050405020304" pitchFamily="18" charset="-78"/>
                <a:cs typeface="Andalus" panose="02020603050405020304" pitchFamily="18" charset="-78"/>
              </a:rPr>
              <a:t>.</a:t>
            </a:r>
            <a:endParaRPr lang="fr-FR" dirty="0"/>
          </a:p>
          <a:p>
            <a:r>
              <a:rPr lang="fr-FR" sz="2400" b="1" dirty="0">
                <a:latin typeface="Andalus" panose="02020603050405020304" pitchFamily="18" charset="-78"/>
                <a:cs typeface="Andalus" panose="02020603050405020304" pitchFamily="18" charset="-78"/>
              </a:rPr>
              <a:t>c- </a:t>
            </a:r>
            <a:r>
              <a:rPr lang="fr-FR" sz="2400" dirty="0">
                <a:latin typeface="Andalus" panose="02020603050405020304" pitchFamily="18" charset="-78"/>
                <a:cs typeface="Andalus" panose="02020603050405020304" pitchFamily="18" charset="-78"/>
              </a:rPr>
              <a:t>Ecrire dans les conditions de l’approximation de Gauss la relation de conjugaison de ce nouveau système optique. </a:t>
            </a:r>
          </a:p>
          <a:p>
            <a:endParaRPr lang="fr-FR" sz="2400" dirty="0">
              <a:latin typeface="Andalus" panose="02020603050405020304" pitchFamily="18" charset="-78"/>
              <a:cs typeface="Andalus" panose="02020603050405020304" pitchFamily="18" charset="-78"/>
            </a:endParaRPr>
          </a:p>
          <a:p>
            <a:endParaRPr lang="fr-FR" sz="24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485075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2263" y="601617"/>
            <a:ext cx="10280102" cy="4893647"/>
          </a:xfrm>
          <a:prstGeom prst="rect">
            <a:avLst/>
          </a:prstGeom>
        </p:spPr>
        <p:txBody>
          <a:bodyPr wrap="square">
            <a:spAutoFit/>
          </a:bodyPr>
          <a:lstStyle/>
          <a:p>
            <a:r>
              <a:rPr lang="fr-FR" sz="2400" b="1" dirty="0">
                <a:latin typeface="Andalus" panose="02020603050405020304" pitchFamily="18" charset="-78"/>
                <a:cs typeface="Andalus" panose="02020603050405020304" pitchFamily="18" charset="-78"/>
              </a:rPr>
              <a:t>Exercice </a:t>
            </a:r>
            <a:r>
              <a:rPr lang="fr-FR" sz="2400" b="1" dirty="0" smtClean="0">
                <a:latin typeface="Andalus" panose="02020603050405020304" pitchFamily="18" charset="-78"/>
                <a:cs typeface="Andalus" panose="02020603050405020304" pitchFamily="18" charset="-78"/>
              </a:rPr>
              <a:t>n°4:</a:t>
            </a:r>
          </a:p>
          <a:p>
            <a:r>
              <a:rPr lang="fr-FR" sz="2400" dirty="0" smtClean="0">
                <a:latin typeface="Andalus" panose="02020603050405020304" pitchFamily="18" charset="-78"/>
                <a:cs typeface="Andalus" panose="02020603050405020304" pitchFamily="18" charset="-78"/>
              </a:rPr>
              <a:t>Montrer les propositions suivantes:</a:t>
            </a:r>
          </a:p>
          <a:p>
            <a:pPr marL="457200" indent="-457200">
              <a:buFont typeface="+mj-lt"/>
              <a:buAutoNum type="arabicPeriod"/>
            </a:pPr>
            <a:r>
              <a:rPr lang="fr-FR" sz="2400" dirty="0" smtClean="0">
                <a:latin typeface="Andalus" panose="02020603050405020304" pitchFamily="18" charset="-78"/>
                <a:cs typeface="Andalus" panose="02020603050405020304" pitchFamily="18" charset="-78"/>
              </a:rPr>
              <a:t>Un miroir sphérique concave donne toujours une image réelle d’un objet virtuel</a:t>
            </a:r>
          </a:p>
          <a:p>
            <a:pPr marL="457200" indent="-457200">
              <a:buFont typeface="+mj-lt"/>
              <a:buAutoNum type="arabicPeriod"/>
            </a:pPr>
            <a:r>
              <a:rPr lang="fr-FR" sz="2400" dirty="0" smtClean="0">
                <a:latin typeface="Andalus" panose="02020603050405020304" pitchFamily="18" charset="-78"/>
                <a:cs typeface="Andalus" panose="02020603050405020304" pitchFamily="18" charset="-78"/>
              </a:rPr>
              <a:t>L’image réelle d’un objet réel dans un miroir sphérique concave est toujours renversée.</a:t>
            </a:r>
          </a:p>
          <a:p>
            <a:pPr marL="457200" indent="-457200">
              <a:buFont typeface="+mj-lt"/>
              <a:buAutoNum type="arabicPeriod"/>
            </a:pPr>
            <a:r>
              <a:rPr lang="fr-FR" sz="2400" dirty="0" smtClean="0">
                <a:latin typeface="Andalus" panose="02020603050405020304" pitchFamily="18" charset="-78"/>
                <a:cs typeface="Andalus" panose="02020603050405020304" pitchFamily="18" charset="-78"/>
              </a:rPr>
              <a:t>Un miroir sphérique convexe donne toujours une image virtuelle d’un objet réel.</a:t>
            </a:r>
          </a:p>
          <a:p>
            <a:pPr marL="457200" indent="-457200">
              <a:buFont typeface="+mj-lt"/>
              <a:buAutoNum type="arabicPeriod"/>
            </a:pPr>
            <a:r>
              <a:rPr lang="fr-FR" sz="2400" dirty="0" smtClean="0">
                <a:latin typeface="Andalus" panose="02020603050405020304" pitchFamily="18" charset="-78"/>
                <a:cs typeface="Andalus" panose="02020603050405020304" pitchFamily="18" charset="-78"/>
              </a:rPr>
              <a:t>Un objet AB est placé en face d’un miroir sphérique concave de centre C, de sommet S et de rayon 50cm. Le point A sa trouve à 1m du sommet S.</a:t>
            </a:r>
          </a:p>
          <a:p>
            <a:pPr marL="342900" indent="-342900">
              <a:buFont typeface="Wingdings" panose="05000000000000000000" pitchFamily="2" charset="2"/>
              <a:buChar char="§"/>
            </a:pPr>
            <a:r>
              <a:rPr lang="fr-FR" sz="2400" dirty="0" smtClean="0">
                <a:latin typeface="Andalus" panose="02020603050405020304" pitchFamily="18" charset="-78"/>
                <a:cs typeface="Andalus" panose="02020603050405020304" pitchFamily="18" charset="-78"/>
              </a:rPr>
              <a:t>Construire géométriquement l’image A’B’ de AB.</a:t>
            </a:r>
          </a:p>
          <a:p>
            <a:pPr marL="342900" indent="-342900">
              <a:buFont typeface="Wingdings" panose="05000000000000000000" pitchFamily="2" charset="2"/>
              <a:buChar char="§"/>
            </a:pPr>
            <a:r>
              <a:rPr lang="fr-FR" sz="2400" dirty="0" smtClean="0">
                <a:latin typeface="Andalus" panose="02020603050405020304" pitchFamily="18" charset="-78"/>
                <a:cs typeface="Andalus" panose="02020603050405020304" pitchFamily="18" charset="-78"/>
              </a:rPr>
              <a:t>Déterminer la position de A’.</a:t>
            </a:r>
          </a:p>
          <a:p>
            <a:pPr marL="342900" indent="-342900">
              <a:buFont typeface="Wingdings" panose="05000000000000000000" pitchFamily="2" charset="2"/>
              <a:buChar char="§"/>
            </a:pPr>
            <a:r>
              <a:rPr lang="fr-FR" sz="2400" dirty="0" smtClean="0">
                <a:latin typeface="Andalus" panose="02020603050405020304" pitchFamily="18" charset="-78"/>
                <a:cs typeface="Andalus" panose="02020603050405020304" pitchFamily="18" charset="-78"/>
              </a:rPr>
              <a:t>Calculer le grandissement linéaire et préciser la nature de l’image.</a:t>
            </a:r>
            <a:endParaRPr lang="fr-FR" sz="24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658807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0861" y="129346"/>
            <a:ext cx="10300198" cy="738664"/>
          </a:xfrm>
          <a:prstGeom prst="rect">
            <a:avLst/>
          </a:prstGeom>
        </p:spPr>
        <p:txBody>
          <a:bodyPr wrap="square">
            <a:spAutoFit/>
          </a:bodyPr>
          <a:lstStyle/>
          <a:p>
            <a:r>
              <a:rPr lang="fr-FR" sz="2400" b="1" dirty="0">
                <a:latin typeface="Andalus" panose="02020603050405020304" pitchFamily="18" charset="-78"/>
                <a:cs typeface="Andalus" panose="02020603050405020304" pitchFamily="18" charset="-78"/>
              </a:rPr>
              <a:t>Exercice </a:t>
            </a:r>
            <a:r>
              <a:rPr lang="fr-FR" sz="2400" b="1" dirty="0" smtClean="0">
                <a:latin typeface="Andalus" panose="02020603050405020304" pitchFamily="18" charset="-78"/>
                <a:cs typeface="Andalus" panose="02020603050405020304" pitchFamily="18" charset="-78"/>
              </a:rPr>
              <a:t>n°5:</a:t>
            </a:r>
          </a:p>
          <a:p>
            <a:r>
              <a:rPr lang="fr-FR" dirty="0" smtClean="0"/>
              <a:t> </a:t>
            </a:r>
            <a:endParaRPr lang="fr-FR" sz="2400" dirty="0" smtClean="0">
              <a:latin typeface="Andalus" panose="02020603050405020304" pitchFamily="18" charset="-78"/>
              <a:cs typeface="Andalus" panose="02020603050405020304" pitchFamily="18" charset="-78"/>
            </a:endParaRPr>
          </a:p>
        </p:txBody>
      </p:sp>
      <mc:AlternateContent xmlns:mc="http://schemas.openxmlformats.org/markup-compatibility/2006">
        <mc:Choice xmlns:a14="http://schemas.microsoft.com/office/drawing/2010/main" Requires="a14">
          <p:graphicFrame>
            <p:nvGraphicFramePr>
              <p:cNvPr id="6" name="Table 5"/>
              <p:cNvGraphicFramePr>
                <a:graphicFrameLocks noGrp="1"/>
              </p:cNvGraphicFramePr>
              <p:nvPr>
                <p:extLst>
                  <p:ext uri="{D42A27DB-BD31-4B8C-83A1-F6EECF244321}">
                    <p14:modId xmlns:p14="http://schemas.microsoft.com/office/powerpoint/2010/main" val="153548324"/>
                  </p:ext>
                </p:extLst>
              </p:nvPr>
            </p:nvGraphicFramePr>
            <p:xfrm>
              <a:off x="1157793" y="639280"/>
              <a:ext cx="8128000" cy="5970143"/>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856706799"/>
                        </a:ext>
                      </a:extLst>
                    </a:gridCol>
                    <a:gridCol w="4064000">
                      <a:extLst>
                        <a:ext uri="{9D8B030D-6E8A-4147-A177-3AD203B41FA5}">
                          <a16:colId xmlns:a16="http://schemas.microsoft.com/office/drawing/2014/main" val="294961695"/>
                        </a:ext>
                      </a:extLst>
                    </a:gridCol>
                  </a:tblGrid>
                  <a:tr h="370840">
                    <a:tc>
                      <a:txBody>
                        <a:bodyPr/>
                        <a:lstStyle/>
                        <a:p>
                          <a:r>
                            <a:rPr lang="fr-FR" dirty="0" smtClean="0">
                              <a:latin typeface="Andalus" panose="02020603050405020304" pitchFamily="18" charset="-78"/>
                              <a:cs typeface="Andalus" panose="02020603050405020304" pitchFamily="18" charset="-78"/>
                            </a:rPr>
                            <a:t>Relation de conjugaison du dioptre sphérique par rapport au sommet S est :</a:t>
                          </a:r>
                        </a:p>
                        <a:p>
                          <a:r>
                            <a:rPr lang="fr-FR" dirty="0">
                              <a:latin typeface="Andalus" panose="02020603050405020304" pitchFamily="18" charset="-78"/>
                              <a:cs typeface="Andalus" panose="02020603050405020304" pitchFamily="18" charset="-78"/>
                            </a:rPr>
                            <a:t>A.</a:t>
                          </a:r>
                          <a14:m>
                            <m:oMath xmlns:m="http://schemas.openxmlformats.org/officeDocument/2006/math">
                              <m:r>
                                <a:rPr lang="fr-FR">
                                  <a:latin typeface="Cambria Math" panose="02040503050406030204" pitchFamily="18" charset="0"/>
                                </a:rPr>
                                <m:t> </m:t>
                              </m:r>
                              <m:f>
                                <m:fPr>
                                  <m:ctrlPr>
                                    <a:rPr lang="fr-FR" i="1">
                                      <a:latin typeface="Cambria Math" panose="02040503050406030204" pitchFamily="18" charset="0"/>
                                    </a:rPr>
                                  </m:ctrlPr>
                                </m:fPr>
                                <m:num>
                                  <m:sSub>
                                    <m:sSubPr>
                                      <m:ctrlPr>
                                        <a:rPr lang="fr-FR" i="1">
                                          <a:latin typeface="Cambria Math" panose="02040503050406030204" pitchFamily="18" charset="0"/>
                                        </a:rPr>
                                      </m:ctrlPr>
                                    </m:sSubPr>
                                    <m:e>
                                      <m:r>
                                        <m:rPr>
                                          <m:sty m:val="p"/>
                                        </m:rPr>
                                        <a:rPr lang="fr-FR">
                                          <a:latin typeface="Cambria Math" panose="02040503050406030204" pitchFamily="18" charset="0"/>
                                        </a:rPr>
                                        <m:t>n</m:t>
                                      </m:r>
                                    </m:e>
                                    <m:sub>
                                      <m:r>
                                        <a:rPr lang="fr-FR">
                                          <a:latin typeface="Cambria Math" panose="02040503050406030204" pitchFamily="18" charset="0"/>
                                        </a:rPr>
                                        <m:t>2</m:t>
                                      </m:r>
                                    </m:sub>
                                  </m:sSub>
                                </m:num>
                                <m:den>
                                  <m:acc>
                                    <m:accPr>
                                      <m:chr m:val="̅"/>
                                      <m:ctrlPr>
                                        <a:rPr lang="fr-FR" i="1">
                                          <a:latin typeface="Cambria Math" panose="02040503050406030204" pitchFamily="18" charset="0"/>
                                        </a:rPr>
                                      </m:ctrlPr>
                                    </m:accPr>
                                    <m:e>
                                      <m:r>
                                        <m:rPr>
                                          <m:sty m:val="p"/>
                                        </m:rPr>
                                        <a:rPr lang="fr-FR">
                                          <a:latin typeface="Cambria Math" panose="02040503050406030204" pitchFamily="18" charset="0"/>
                                        </a:rPr>
                                        <m:t>SA</m:t>
                                      </m:r>
                                      <m:r>
                                        <a:rPr lang="fr-FR" i="1">
                                          <a:latin typeface="Cambria Math" panose="02040503050406030204" pitchFamily="18" charset="0"/>
                                        </a:rPr>
                                        <m:t>′</m:t>
                                      </m:r>
                                    </m:e>
                                  </m:acc>
                                </m:den>
                              </m:f>
                              <m:r>
                                <a:rPr lang="fr-FR" i="1">
                                  <a:latin typeface="Cambria Math" panose="02040503050406030204" pitchFamily="18" charset="0"/>
                                </a:rPr>
                                <m:t>−</m:t>
                              </m:r>
                              <m:f>
                                <m:fPr>
                                  <m:ctrlPr>
                                    <a:rPr lang="fr-FR" i="1">
                                      <a:latin typeface="Cambria Math" panose="02040503050406030204" pitchFamily="18" charset="0"/>
                                    </a:rPr>
                                  </m:ctrlPr>
                                </m:fPr>
                                <m:num>
                                  <m:sSub>
                                    <m:sSubPr>
                                      <m:ctrlPr>
                                        <a:rPr lang="fr-FR" i="1">
                                          <a:latin typeface="Cambria Math" panose="02040503050406030204" pitchFamily="18" charset="0"/>
                                        </a:rPr>
                                      </m:ctrlPr>
                                    </m:sSubPr>
                                    <m:e>
                                      <m:r>
                                        <m:rPr>
                                          <m:sty m:val="p"/>
                                        </m:rPr>
                                        <a:rPr lang="fr-FR">
                                          <a:latin typeface="Cambria Math" panose="02040503050406030204" pitchFamily="18" charset="0"/>
                                        </a:rPr>
                                        <m:t>n</m:t>
                                      </m:r>
                                    </m:e>
                                    <m:sub>
                                      <m:r>
                                        <a:rPr lang="fr-FR">
                                          <a:latin typeface="Cambria Math" panose="02040503050406030204" pitchFamily="18" charset="0"/>
                                        </a:rPr>
                                        <m:t>1</m:t>
                                      </m:r>
                                    </m:sub>
                                  </m:sSub>
                                </m:num>
                                <m:den>
                                  <m:acc>
                                    <m:accPr>
                                      <m:chr m:val="̅"/>
                                      <m:ctrlPr>
                                        <a:rPr lang="fr-FR" i="1">
                                          <a:latin typeface="Cambria Math" panose="02040503050406030204" pitchFamily="18" charset="0"/>
                                        </a:rPr>
                                      </m:ctrlPr>
                                    </m:accPr>
                                    <m:e>
                                      <m:r>
                                        <m:rPr>
                                          <m:sty m:val="p"/>
                                        </m:rPr>
                                        <a:rPr lang="fr-FR">
                                          <a:latin typeface="Cambria Math" panose="02040503050406030204" pitchFamily="18" charset="0"/>
                                        </a:rPr>
                                        <m:t>SA</m:t>
                                      </m:r>
                                    </m:e>
                                  </m:acc>
                                </m:den>
                              </m:f>
                              <m:r>
                                <a:rPr lang="fr-FR">
                                  <a:latin typeface="Cambria Math" panose="02040503050406030204" pitchFamily="18" charset="0"/>
                                </a:rPr>
                                <m:t>=</m:t>
                              </m:r>
                              <m:f>
                                <m:fPr>
                                  <m:ctrlPr>
                                    <a:rPr lang="fr-FR" i="1">
                                      <a:latin typeface="Cambria Math" panose="02040503050406030204" pitchFamily="18" charset="0"/>
                                    </a:rPr>
                                  </m:ctrlPr>
                                </m:fPr>
                                <m:num>
                                  <m:sSub>
                                    <m:sSubPr>
                                      <m:ctrlPr>
                                        <a:rPr lang="fr-FR" i="1">
                                          <a:latin typeface="Cambria Math" panose="02040503050406030204" pitchFamily="18" charset="0"/>
                                        </a:rPr>
                                      </m:ctrlPr>
                                    </m:sSubPr>
                                    <m:e>
                                      <m:r>
                                        <m:rPr>
                                          <m:sty m:val="p"/>
                                        </m:rPr>
                                        <a:rPr lang="fr-FR">
                                          <a:latin typeface="Cambria Math" panose="02040503050406030204" pitchFamily="18" charset="0"/>
                                        </a:rPr>
                                        <m:t>n</m:t>
                                      </m:r>
                                    </m:e>
                                    <m:sub>
                                      <m:r>
                                        <a:rPr lang="fr-FR">
                                          <a:latin typeface="Cambria Math" panose="02040503050406030204" pitchFamily="18" charset="0"/>
                                        </a:rPr>
                                        <m:t>1</m:t>
                                      </m:r>
                                    </m:sub>
                                  </m:sSub>
                                  <m:r>
                                    <a:rPr lang="fr-FR" i="1">
                                      <a:latin typeface="Cambria Math" panose="02040503050406030204" pitchFamily="18" charset="0"/>
                                    </a:rPr>
                                    <m:t>−</m:t>
                                  </m:r>
                                  <m:sSub>
                                    <m:sSubPr>
                                      <m:ctrlPr>
                                        <a:rPr lang="fr-FR" i="1">
                                          <a:latin typeface="Cambria Math" panose="02040503050406030204" pitchFamily="18" charset="0"/>
                                        </a:rPr>
                                      </m:ctrlPr>
                                    </m:sSubPr>
                                    <m:e>
                                      <m:r>
                                        <m:rPr>
                                          <m:sty m:val="p"/>
                                        </m:rPr>
                                        <a:rPr lang="fr-FR">
                                          <a:latin typeface="Cambria Math" panose="02040503050406030204" pitchFamily="18" charset="0"/>
                                        </a:rPr>
                                        <m:t>n</m:t>
                                      </m:r>
                                    </m:e>
                                    <m:sub>
                                      <m:r>
                                        <a:rPr lang="fr-FR">
                                          <a:latin typeface="Cambria Math" panose="02040503050406030204" pitchFamily="18" charset="0"/>
                                        </a:rPr>
                                        <m:t>2</m:t>
                                      </m:r>
                                    </m:sub>
                                  </m:sSub>
                                </m:num>
                                <m:den>
                                  <m:acc>
                                    <m:accPr>
                                      <m:chr m:val="̅"/>
                                      <m:ctrlPr>
                                        <a:rPr lang="fr-FR" i="1">
                                          <a:latin typeface="Cambria Math" panose="02040503050406030204" pitchFamily="18" charset="0"/>
                                        </a:rPr>
                                      </m:ctrlPr>
                                    </m:accPr>
                                    <m:e>
                                      <m:r>
                                        <m:rPr>
                                          <m:sty m:val="p"/>
                                        </m:rPr>
                                        <a:rPr lang="fr-FR">
                                          <a:latin typeface="Cambria Math" panose="02040503050406030204" pitchFamily="18" charset="0"/>
                                        </a:rPr>
                                        <m:t>SC</m:t>
                                      </m:r>
                                    </m:e>
                                  </m:acc>
                                </m:den>
                              </m:f>
                            </m:oMath>
                          </a14:m>
                          <a:endParaRPr lang="fr-FR" dirty="0">
                            <a:latin typeface="Andalus" panose="02020603050405020304" pitchFamily="18" charset="-78"/>
                            <a:cs typeface="Andalus" panose="02020603050405020304" pitchFamily="18" charset="-78"/>
                          </a:endParaRPr>
                        </a:p>
                        <a:p>
                          <a:r>
                            <a:rPr lang="fr-FR" dirty="0">
                              <a:latin typeface="Andalus" panose="02020603050405020304" pitchFamily="18" charset="-78"/>
                              <a:cs typeface="Andalus" panose="02020603050405020304" pitchFamily="18" charset="-78"/>
                            </a:rPr>
                            <a:t>B.</a:t>
                          </a:r>
                          <a14:m>
                            <m:oMath xmlns:m="http://schemas.openxmlformats.org/officeDocument/2006/math">
                              <m:f>
                                <m:fPr>
                                  <m:ctrlPr>
                                    <a:rPr lang="fr-FR" i="1">
                                      <a:latin typeface="Cambria Math" panose="02040503050406030204" pitchFamily="18" charset="0"/>
                                    </a:rPr>
                                  </m:ctrlPr>
                                </m:fPr>
                                <m:num>
                                  <m:sSub>
                                    <m:sSubPr>
                                      <m:ctrlPr>
                                        <a:rPr lang="fr-FR" i="1">
                                          <a:latin typeface="Cambria Math" panose="02040503050406030204" pitchFamily="18" charset="0"/>
                                        </a:rPr>
                                      </m:ctrlPr>
                                    </m:sSubPr>
                                    <m:e>
                                      <m:r>
                                        <m:rPr>
                                          <m:sty m:val="p"/>
                                        </m:rPr>
                                        <a:rPr lang="fr-FR">
                                          <a:latin typeface="Cambria Math" panose="02040503050406030204" pitchFamily="18" charset="0"/>
                                        </a:rPr>
                                        <m:t>n</m:t>
                                      </m:r>
                                    </m:e>
                                    <m:sub>
                                      <m:r>
                                        <a:rPr lang="fr-FR">
                                          <a:latin typeface="Cambria Math" panose="02040503050406030204" pitchFamily="18" charset="0"/>
                                        </a:rPr>
                                        <m:t>2</m:t>
                                      </m:r>
                                    </m:sub>
                                  </m:sSub>
                                </m:num>
                                <m:den>
                                  <m:acc>
                                    <m:accPr>
                                      <m:chr m:val="̅"/>
                                      <m:ctrlPr>
                                        <a:rPr lang="fr-FR" i="1">
                                          <a:latin typeface="Cambria Math" panose="02040503050406030204" pitchFamily="18" charset="0"/>
                                        </a:rPr>
                                      </m:ctrlPr>
                                    </m:accPr>
                                    <m:e>
                                      <m:r>
                                        <m:rPr>
                                          <m:sty m:val="p"/>
                                        </m:rPr>
                                        <a:rPr lang="fr-FR">
                                          <a:latin typeface="Cambria Math" panose="02040503050406030204" pitchFamily="18" charset="0"/>
                                        </a:rPr>
                                        <m:t>SA</m:t>
                                      </m:r>
                                      <m:r>
                                        <a:rPr lang="fr-FR" i="1">
                                          <a:latin typeface="Cambria Math" panose="02040503050406030204" pitchFamily="18" charset="0"/>
                                        </a:rPr>
                                        <m:t>′</m:t>
                                      </m:r>
                                    </m:e>
                                  </m:acc>
                                </m:den>
                              </m:f>
                              <m:r>
                                <a:rPr lang="fr-FR" i="1">
                                  <a:latin typeface="Cambria Math" panose="02040503050406030204" pitchFamily="18" charset="0"/>
                                </a:rPr>
                                <m:t>−</m:t>
                              </m:r>
                              <m:f>
                                <m:fPr>
                                  <m:ctrlPr>
                                    <a:rPr lang="fr-FR" i="1">
                                      <a:latin typeface="Cambria Math" panose="02040503050406030204" pitchFamily="18" charset="0"/>
                                    </a:rPr>
                                  </m:ctrlPr>
                                </m:fPr>
                                <m:num>
                                  <m:sSub>
                                    <m:sSubPr>
                                      <m:ctrlPr>
                                        <a:rPr lang="fr-FR" i="1">
                                          <a:latin typeface="Cambria Math" panose="02040503050406030204" pitchFamily="18" charset="0"/>
                                        </a:rPr>
                                      </m:ctrlPr>
                                    </m:sSubPr>
                                    <m:e>
                                      <m:r>
                                        <m:rPr>
                                          <m:sty m:val="p"/>
                                        </m:rPr>
                                        <a:rPr lang="fr-FR">
                                          <a:latin typeface="Cambria Math" panose="02040503050406030204" pitchFamily="18" charset="0"/>
                                        </a:rPr>
                                        <m:t>n</m:t>
                                      </m:r>
                                    </m:e>
                                    <m:sub>
                                      <m:r>
                                        <a:rPr lang="fr-FR">
                                          <a:latin typeface="Cambria Math" panose="02040503050406030204" pitchFamily="18" charset="0"/>
                                        </a:rPr>
                                        <m:t>1</m:t>
                                      </m:r>
                                    </m:sub>
                                  </m:sSub>
                                </m:num>
                                <m:den>
                                  <m:acc>
                                    <m:accPr>
                                      <m:chr m:val="̅"/>
                                      <m:ctrlPr>
                                        <a:rPr lang="fr-FR" i="1">
                                          <a:latin typeface="Cambria Math" panose="02040503050406030204" pitchFamily="18" charset="0"/>
                                        </a:rPr>
                                      </m:ctrlPr>
                                    </m:accPr>
                                    <m:e>
                                      <m:r>
                                        <m:rPr>
                                          <m:sty m:val="p"/>
                                        </m:rPr>
                                        <a:rPr lang="fr-FR">
                                          <a:latin typeface="Cambria Math" panose="02040503050406030204" pitchFamily="18" charset="0"/>
                                        </a:rPr>
                                        <m:t>SA</m:t>
                                      </m:r>
                                    </m:e>
                                  </m:acc>
                                </m:den>
                              </m:f>
                              <m:r>
                                <a:rPr lang="fr-FR">
                                  <a:latin typeface="Cambria Math" panose="02040503050406030204" pitchFamily="18" charset="0"/>
                                </a:rPr>
                                <m:t>=</m:t>
                              </m:r>
                              <m:f>
                                <m:fPr>
                                  <m:ctrlPr>
                                    <a:rPr lang="fr-FR" i="1">
                                      <a:latin typeface="Cambria Math" panose="02040503050406030204" pitchFamily="18" charset="0"/>
                                    </a:rPr>
                                  </m:ctrlPr>
                                </m:fPr>
                                <m:num>
                                  <m:sSub>
                                    <m:sSubPr>
                                      <m:ctrlPr>
                                        <a:rPr lang="fr-FR" i="1">
                                          <a:latin typeface="Cambria Math" panose="02040503050406030204" pitchFamily="18" charset="0"/>
                                        </a:rPr>
                                      </m:ctrlPr>
                                    </m:sSubPr>
                                    <m:e>
                                      <m:r>
                                        <m:rPr>
                                          <m:sty m:val="p"/>
                                        </m:rPr>
                                        <a:rPr lang="fr-FR">
                                          <a:latin typeface="Cambria Math" panose="02040503050406030204" pitchFamily="18" charset="0"/>
                                        </a:rPr>
                                        <m:t>n</m:t>
                                      </m:r>
                                    </m:e>
                                    <m:sub>
                                      <m:r>
                                        <a:rPr lang="fr-FR">
                                          <a:latin typeface="Cambria Math" panose="02040503050406030204" pitchFamily="18" charset="0"/>
                                        </a:rPr>
                                        <m:t>2</m:t>
                                      </m:r>
                                    </m:sub>
                                  </m:sSub>
                                  <m:r>
                                    <a:rPr lang="fr-FR" i="1">
                                      <a:latin typeface="Cambria Math" panose="02040503050406030204" pitchFamily="18" charset="0"/>
                                    </a:rPr>
                                    <m:t>−</m:t>
                                  </m:r>
                                  <m:sSub>
                                    <m:sSubPr>
                                      <m:ctrlPr>
                                        <a:rPr lang="fr-FR" i="1">
                                          <a:latin typeface="Cambria Math" panose="02040503050406030204" pitchFamily="18" charset="0"/>
                                        </a:rPr>
                                      </m:ctrlPr>
                                    </m:sSubPr>
                                    <m:e>
                                      <m:r>
                                        <m:rPr>
                                          <m:sty m:val="p"/>
                                        </m:rPr>
                                        <a:rPr lang="fr-FR">
                                          <a:latin typeface="Cambria Math" panose="02040503050406030204" pitchFamily="18" charset="0"/>
                                        </a:rPr>
                                        <m:t>n</m:t>
                                      </m:r>
                                    </m:e>
                                    <m:sub>
                                      <m:r>
                                        <a:rPr lang="fr-FR">
                                          <a:latin typeface="Cambria Math" panose="02040503050406030204" pitchFamily="18" charset="0"/>
                                        </a:rPr>
                                        <m:t>1</m:t>
                                      </m:r>
                                    </m:sub>
                                  </m:sSub>
                                </m:num>
                                <m:den>
                                  <m:acc>
                                    <m:accPr>
                                      <m:chr m:val="̅"/>
                                      <m:ctrlPr>
                                        <a:rPr lang="fr-FR" i="1">
                                          <a:latin typeface="Cambria Math" panose="02040503050406030204" pitchFamily="18" charset="0"/>
                                        </a:rPr>
                                      </m:ctrlPr>
                                    </m:accPr>
                                    <m:e>
                                      <m:r>
                                        <m:rPr>
                                          <m:sty m:val="p"/>
                                        </m:rPr>
                                        <a:rPr lang="fr-FR">
                                          <a:latin typeface="Cambria Math" panose="02040503050406030204" pitchFamily="18" charset="0"/>
                                        </a:rPr>
                                        <m:t>SC</m:t>
                                      </m:r>
                                    </m:e>
                                  </m:acc>
                                </m:den>
                              </m:f>
                            </m:oMath>
                          </a14:m>
                          <a:endParaRPr lang="fr-FR" dirty="0">
                            <a:latin typeface="Andalus" panose="02020603050405020304" pitchFamily="18" charset="-78"/>
                            <a:cs typeface="Andalus" panose="02020603050405020304" pitchFamily="18" charset="-78"/>
                          </a:endParaRPr>
                        </a:p>
                        <a:p>
                          <a:r>
                            <a:rPr lang="fr-FR" dirty="0">
                              <a:latin typeface="Andalus" panose="02020603050405020304" pitchFamily="18" charset="-78"/>
                              <a:cs typeface="Andalus" panose="02020603050405020304" pitchFamily="18" charset="-78"/>
                            </a:rPr>
                            <a:t>C.</a:t>
                          </a:r>
                          <a14:m>
                            <m:oMath xmlns:m="http://schemas.openxmlformats.org/officeDocument/2006/math">
                              <m:r>
                                <a:rPr lang="fr-FR">
                                  <a:latin typeface="Cambria Math" panose="02040503050406030204" pitchFamily="18" charset="0"/>
                                </a:rPr>
                                <m:t> </m:t>
                              </m:r>
                              <m:f>
                                <m:fPr>
                                  <m:ctrlPr>
                                    <a:rPr lang="fr-FR" i="1">
                                      <a:latin typeface="Cambria Math" panose="02040503050406030204" pitchFamily="18" charset="0"/>
                                    </a:rPr>
                                  </m:ctrlPr>
                                </m:fPr>
                                <m:num>
                                  <m:sSub>
                                    <m:sSubPr>
                                      <m:ctrlPr>
                                        <a:rPr lang="fr-FR" i="1">
                                          <a:latin typeface="Cambria Math" panose="02040503050406030204" pitchFamily="18" charset="0"/>
                                        </a:rPr>
                                      </m:ctrlPr>
                                    </m:sSubPr>
                                    <m:e>
                                      <m:r>
                                        <m:rPr>
                                          <m:sty m:val="p"/>
                                        </m:rPr>
                                        <a:rPr lang="fr-FR">
                                          <a:latin typeface="Cambria Math" panose="02040503050406030204" pitchFamily="18" charset="0"/>
                                        </a:rPr>
                                        <m:t>n</m:t>
                                      </m:r>
                                    </m:e>
                                    <m:sub>
                                      <m:r>
                                        <a:rPr lang="fr-FR">
                                          <a:latin typeface="Cambria Math" panose="02040503050406030204" pitchFamily="18" charset="0"/>
                                        </a:rPr>
                                        <m:t>2</m:t>
                                      </m:r>
                                    </m:sub>
                                  </m:sSub>
                                </m:num>
                                <m:den>
                                  <m:acc>
                                    <m:accPr>
                                      <m:chr m:val="̅"/>
                                      <m:ctrlPr>
                                        <a:rPr lang="fr-FR" i="1">
                                          <a:latin typeface="Cambria Math" panose="02040503050406030204" pitchFamily="18" charset="0"/>
                                        </a:rPr>
                                      </m:ctrlPr>
                                    </m:accPr>
                                    <m:e>
                                      <m:r>
                                        <m:rPr>
                                          <m:sty m:val="p"/>
                                        </m:rPr>
                                        <a:rPr lang="fr-FR">
                                          <a:latin typeface="Cambria Math" panose="02040503050406030204" pitchFamily="18" charset="0"/>
                                        </a:rPr>
                                        <m:t>SA</m:t>
                                      </m:r>
                                      <m:r>
                                        <a:rPr lang="fr-FR" i="1">
                                          <a:latin typeface="Cambria Math" panose="02040503050406030204" pitchFamily="18" charset="0"/>
                                        </a:rPr>
                                        <m:t>′</m:t>
                                      </m:r>
                                    </m:e>
                                  </m:acc>
                                </m:den>
                              </m:f>
                              <m:r>
                                <a:rPr lang="fr-FR" i="1">
                                  <a:latin typeface="Cambria Math" panose="02040503050406030204" pitchFamily="18" charset="0"/>
                                </a:rPr>
                                <m:t>−</m:t>
                              </m:r>
                              <m:f>
                                <m:fPr>
                                  <m:ctrlPr>
                                    <a:rPr lang="fr-FR" i="1">
                                      <a:latin typeface="Cambria Math" panose="02040503050406030204" pitchFamily="18" charset="0"/>
                                    </a:rPr>
                                  </m:ctrlPr>
                                </m:fPr>
                                <m:num>
                                  <m:sSub>
                                    <m:sSubPr>
                                      <m:ctrlPr>
                                        <a:rPr lang="fr-FR" i="1">
                                          <a:latin typeface="Cambria Math" panose="02040503050406030204" pitchFamily="18" charset="0"/>
                                        </a:rPr>
                                      </m:ctrlPr>
                                    </m:sSubPr>
                                    <m:e>
                                      <m:r>
                                        <m:rPr>
                                          <m:sty m:val="p"/>
                                        </m:rPr>
                                        <a:rPr lang="fr-FR">
                                          <a:latin typeface="Cambria Math" panose="02040503050406030204" pitchFamily="18" charset="0"/>
                                        </a:rPr>
                                        <m:t>n</m:t>
                                      </m:r>
                                    </m:e>
                                    <m:sub>
                                      <m:r>
                                        <a:rPr lang="fr-FR">
                                          <a:latin typeface="Cambria Math" panose="02040503050406030204" pitchFamily="18" charset="0"/>
                                        </a:rPr>
                                        <m:t>1</m:t>
                                      </m:r>
                                    </m:sub>
                                  </m:sSub>
                                </m:num>
                                <m:den>
                                  <m:acc>
                                    <m:accPr>
                                      <m:chr m:val="̅"/>
                                      <m:ctrlPr>
                                        <a:rPr lang="fr-FR" i="1">
                                          <a:latin typeface="Cambria Math" panose="02040503050406030204" pitchFamily="18" charset="0"/>
                                        </a:rPr>
                                      </m:ctrlPr>
                                    </m:accPr>
                                    <m:e>
                                      <m:r>
                                        <m:rPr>
                                          <m:sty m:val="p"/>
                                        </m:rPr>
                                        <a:rPr lang="fr-FR">
                                          <a:latin typeface="Cambria Math" panose="02040503050406030204" pitchFamily="18" charset="0"/>
                                        </a:rPr>
                                        <m:t>SA</m:t>
                                      </m:r>
                                    </m:e>
                                  </m:acc>
                                </m:den>
                              </m:f>
                              <m:r>
                                <a:rPr lang="fr-FR">
                                  <a:latin typeface="Cambria Math" panose="02040503050406030204" pitchFamily="18" charset="0"/>
                                </a:rPr>
                                <m:t>=</m:t>
                              </m:r>
                              <m:f>
                                <m:fPr>
                                  <m:ctrlPr>
                                    <a:rPr lang="fr-FR" i="1">
                                      <a:latin typeface="Cambria Math" panose="02040503050406030204" pitchFamily="18" charset="0"/>
                                    </a:rPr>
                                  </m:ctrlPr>
                                </m:fPr>
                                <m:num>
                                  <m:sSub>
                                    <m:sSubPr>
                                      <m:ctrlPr>
                                        <a:rPr lang="fr-FR" i="1">
                                          <a:latin typeface="Cambria Math" panose="02040503050406030204" pitchFamily="18" charset="0"/>
                                        </a:rPr>
                                      </m:ctrlPr>
                                    </m:sSubPr>
                                    <m:e>
                                      <m:r>
                                        <m:rPr>
                                          <m:sty m:val="p"/>
                                        </m:rPr>
                                        <a:rPr lang="fr-FR">
                                          <a:latin typeface="Cambria Math" panose="02040503050406030204" pitchFamily="18" charset="0"/>
                                        </a:rPr>
                                        <m:t>n</m:t>
                                      </m:r>
                                    </m:e>
                                    <m:sub>
                                      <m:r>
                                        <a:rPr lang="fr-FR">
                                          <a:latin typeface="Cambria Math" panose="02040503050406030204" pitchFamily="18" charset="0"/>
                                        </a:rPr>
                                        <m:t>2</m:t>
                                      </m:r>
                                    </m:sub>
                                  </m:sSub>
                                </m:num>
                                <m:den>
                                  <m:acc>
                                    <m:accPr>
                                      <m:chr m:val="̅"/>
                                      <m:ctrlPr>
                                        <a:rPr lang="fr-FR" i="1">
                                          <a:latin typeface="Cambria Math" panose="02040503050406030204" pitchFamily="18" charset="0"/>
                                        </a:rPr>
                                      </m:ctrlPr>
                                    </m:accPr>
                                    <m:e>
                                      <m:r>
                                        <m:rPr>
                                          <m:sty m:val="p"/>
                                        </m:rPr>
                                        <a:rPr lang="fr-FR">
                                          <a:latin typeface="Cambria Math" panose="02040503050406030204" pitchFamily="18" charset="0"/>
                                        </a:rPr>
                                        <m:t>SC</m:t>
                                      </m:r>
                                    </m:e>
                                  </m:acc>
                                </m:den>
                              </m:f>
                            </m:oMath>
                          </a14:m>
                          <a:endParaRPr lang="fr-FR" dirty="0">
                            <a:latin typeface="Andalus" panose="02020603050405020304" pitchFamily="18" charset="-78"/>
                            <a:cs typeface="Andalus" panose="02020603050405020304" pitchFamily="18" charset="-78"/>
                          </a:endParaRPr>
                        </a:p>
                        <a:p>
                          <a:r>
                            <a:rPr lang="fr-FR" dirty="0">
                              <a:latin typeface="Andalus" panose="02020603050405020304" pitchFamily="18" charset="-78"/>
                              <a:cs typeface="Andalus" panose="02020603050405020304" pitchFamily="18" charset="-78"/>
                            </a:rPr>
                            <a:t>D.</a:t>
                          </a:r>
                          <a14:m>
                            <m:oMath xmlns:m="http://schemas.openxmlformats.org/officeDocument/2006/math">
                              <m:r>
                                <a:rPr lang="fr-FR">
                                  <a:latin typeface="Cambria Math" panose="02040503050406030204" pitchFamily="18" charset="0"/>
                                </a:rPr>
                                <m:t> </m:t>
                              </m:r>
                              <m:f>
                                <m:fPr>
                                  <m:ctrlPr>
                                    <a:rPr lang="fr-FR" i="1">
                                      <a:latin typeface="Cambria Math" panose="02040503050406030204" pitchFamily="18" charset="0"/>
                                    </a:rPr>
                                  </m:ctrlPr>
                                </m:fPr>
                                <m:num>
                                  <m:sSub>
                                    <m:sSubPr>
                                      <m:ctrlPr>
                                        <a:rPr lang="fr-FR" i="1">
                                          <a:latin typeface="Cambria Math" panose="02040503050406030204" pitchFamily="18" charset="0"/>
                                        </a:rPr>
                                      </m:ctrlPr>
                                    </m:sSubPr>
                                    <m:e>
                                      <m:r>
                                        <m:rPr>
                                          <m:sty m:val="p"/>
                                        </m:rPr>
                                        <a:rPr lang="fr-FR">
                                          <a:latin typeface="Cambria Math" panose="02040503050406030204" pitchFamily="18" charset="0"/>
                                        </a:rPr>
                                        <m:t>n</m:t>
                                      </m:r>
                                    </m:e>
                                    <m:sub>
                                      <m:r>
                                        <a:rPr lang="fr-FR">
                                          <a:latin typeface="Cambria Math" panose="02040503050406030204" pitchFamily="18" charset="0"/>
                                        </a:rPr>
                                        <m:t>1</m:t>
                                      </m:r>
                                    </m:sub>
                                  </m:sSub>
                                </m:num>
                                <m:den>
                                  <m:acc>
                                    <m:accPr>
                                      <m:chr m:val="̅"/>
                                      <m:ctrlPr>
                                        <a:rPr lang="fr-FR" i="1">
                                          <a:latin typeface="Cambria Math" panose="02040503050406030204" pitchFamily="18" charset="0"/>
                                        </a:rPr>
                                      </m:ctrlPr>
                                    </m:accPr>
                                    <m:e>
                                      <m:r>
                                        <m:rPr>
                                          <m:sty m:val="p"/>
                                        </m:rPr>
                                        <a:rPr lang="fr-FR">
                                          <a:latin typeface="Cambria Math" panose="02040503050406030204" pitchFamily="18" charset="0"/>
                                        </a:rPr>
                                        <m:t>SA</m:t>
                                      </m:r>
                                      <m:r>
                                        <a:rPr lang="fr-FR" i="1">
                                          <a:latin typeface="Cambria Math" panose="02040503050406030204" pitchFamily="18" charset="0"/>
                                        </a:rPr>
                                        <m:t>′</m:t>
                                      </m:r>
                                    </m:e>
                                  </m:acc>
                                </m:den>
                              </m:f>
                              <m:r>
                                <a:rPr lang="fr-FR" i="1">
                                  <a:latin typeface="Cambria Math" panose="02040503050406030204" pitchFamily="18" charset="0"/>
                                </a:rPr>
                                <m:t>−</m:t>
                              </m:r>
                              <m:f>
                                <m:fPr>
                                  <m:ctrlPr>
                                    <a:rPr lang="fr-FR" i="1">
                                      <a:latin typeface="Cambria Math" panose="02040503050406030204" pitchFamily="18" charset="0"/>
                                    </a:rPr>
                                  </m:ctrlPr>
                                </m:fPr>
                                <m:num>
                                  <m:sSub>
                                    <m:sSubPr>
                                      <m:ctrlPr>
                                        <a:rPr lang="fr-FR" i="1">
                                          <a:latin typeface="Cambria Math" panose="02040503050406030204" pitchFamily="18" charset="0"/>
                                        </a:rPr>
                                      </m:ctrlPr>
                                    </m:sSubPr>
                                    <m:e>
                                      <m:r>
                                        <m:rPr>
                                          <m:sty m:val="p"/>
                                        </m:rPr>
                                        <a:rPr lang="fr-FR">
                                          <a:latin typeface="Cambria Math" panose="02040503050406030204" pitchFamily="18" charset="0"/>
                                        </a:rPr>
                                        <m:t>n</m:t>
                                      </m:r>
                                    </m:e>
                                    <m:sub>
                                      <m:r>
                                        <a:rPr lang="fr-FR">
                                          <a:latin typeface="Cambria Math" panose="02040503050406030204" pitchFamily="18" charset="0"/>
                                        </a:rPr>
                                        <m:t>2</m:t>
                                      </m:r>
                                    </m:sub>
                                  </m:sSub>
                                </m:num>
                                <m:den>
                                  <m:acc>
                                    <m:accPr>
                                      <m:chr m:val="̅"/>
                                      <m:ctrlPr>
                                        <a:rPr lang="fr-FR" i="1">
                                          <a:latin typeface="Cambria Math" panose="02040503050406030204" pitchFamily="18" charset="0"/>
                                        </a:rPr>
                                      </m:ctrlPr>
                                    </m:accPr>
                                    <m:e>
                                      <m:r>
                                        <m:rPr>
                                          <m:sty m:val="p"/>
                                        </m:rPr>
                                        <a:rPr lang="fr-FR">
                                          <a:latin typeface="Cambria Math" panose="02040503050406030204" pitchFamily="18" charset="0"/>
                                        </a:rPr>
                                        <m:t>SA</m:t>
                                      </m:r>
                                    </m:e>
                                  </m:acc>
                                </m:den>
                              </m:f>
                              <m:r>
                                <a:rPr lang="fr-FR">
                                  <a:latin typeface="Cambria Math" panose="02040503050406030204" pitchFamily="18" charset="0"/>
                                </a:rPr>
                                <m:t>=</m:t>
                              </m:r>
                              <m:f>
                                <m:fPr>
                                  <m:ctrlPr>
                                    <a:rPr lang="fr-FR" i="1">
                                      <a:latin typeface="Cambria Math" panose="02040503050406030204" pitchFamily="18" charset="0"/>
                                    </a:rPr>
                                  </m:ctrlPr>
                                </m:fPr>
                                <m:num>
                                  <m:sSub>
                                    <m:sSubPr>
                                      <m:ctrlPr>
                                        <a:rPr lang="fr-FR" i="1">
                                          <a:latin typeface="Cambria Math" panose="02040503050406030204" pitchFamily="18" charset="0"/>
                                        </a:rPr>
                                      </m:ctrlPr>
                                    </m:sSubPr>
                                    <m:e>
                                      <m:r>
                                        <m:rPr>
                                          <m:sty m:val="p"/>
                                        </m:rPr>
                                        <a:rPr lang="fr-FR">
                                          <a:latin typeface="Cambria Math" panose="02040503050406030204" pitchFamily="18" charset="0"/>
                                        </a:rPr>
                                        <m:t>n</m:t>
                                      </m:r>
                                    </m:e>
                                    <m:sub>
                                      <m:r>
                                        <a:rPr lang="fr-FR">
                                          <a:latin typeface="Cambria Math" panose="02040503050406030204" pitchFamily="18" charset="0"/>
                                        </a:rPr>
                                        <m:t>2</m:t>
                                      </m:r>
                                    </m:sub>
                                  </m:sSub>
                                  <m:r>
                                    <a:rPr lang="fr-FR" i="1">
                                      <a:latin typeface="Cambria Math" panose="02040503050406030204" pitchFamily="18" charset="0"/>
                                    </a:rPr>
                                    <m:t>−</m:t>
                                  </m:r>
                                  <m:sSub>
                                    <m:sSubPr>
                                      <m:ctrlPr>
                                        <a:rPr lang="fr-FR" i="1">
                                          <a:latin typeface="Cambria Math" panose="02040503050406030204" pitchFamily="18" charset="0"/>
                                        </a:rPr>
                                      </m:ctrlPr>
                                    </m:sSubPr>
                                    <m:e>
                                      <m:r>
                                        <m:rPr>
                                          <m:sty m:val="p"/>
                                        </m:rPr>
                                        <a:rPr lang="fr-FR">
                                          <a:latin typeface="Cambria Math" panose="02040503050406030204" pitchFamily="18" charset="0"/>
                                        </a:rPr>
                                        <m:t>n</m:t>
                                      </m:r>
                                    </m:e>
                                    <m:sub>
                                      <m:r>
                                        <a:rPr lang="fr-FR">
                                          <a:latin typeface="Cambria Math" panose="02040503050406030204" pitchFamily="18" charset="0"/>
                                        </a:rPr>
                                        <m:t>1</m:t>
                                      </m:r>
                                    </m:sub>
                                  </m:sSub>
                                </m:num>
                                <m:den>
                                  <m:acc>
                                    <m:accPr>
                                      <m:chr m:val="̅"/>
                                      <m:ctrlPr>
                                        <a:rPr lang="fr-FR" i="1">
                                          <a:latin typeface="Cambria Math" panose="02040503050406030204" pitchFamily="18" charset="0"/>
                                        </a:rPr>
                                      </m:ctrlPr>
                                    </m:accPr>
                                    <m:e>
                                      <m:r>
                                        <m:rPr>
                                          <m:sty m:val="p"/>
                                        </m:rPr>
                                        <a:rPr lang="fr-FR">
                                          <a:latin typeface="Cambria Math" panose="02040503050406030204" pitchFamily="18" charset="0"/>
                                        </a:rPr>
                                        <m:t>SC</m:t>
                                      </m:r>
                                    </m:e>
                                  </m:acc>
                                </m:den>
                              </m:f>
                            </m:oMath>
                          </a14:m>
                          <a:endParaRPr lang="fr-FR" dirty="0">
                            <a:latin typeface="Andalus" panose="02020603050405020304" pitchFamily="18" charset="-78"/>
                            <a:cs typeface="Andalus" panose="02020603050405020304" pitchFamily="18" charset="-78"/>
                          </a:endParaRPr>
                        </a:p>
                        <a:p>
                          <a:r>
                            <a:rPr lang="fr-FR" dirty="0">
                              <a:latin typeface="Andalus" panose="02020603050405020304" pitchFamily="18" charset="-78"/>
                              <a:cs typeface="Andalus" panose="02020603050405020304" pitchFamily="18" charset="-78"/>
                            </a:rPr>
                            <a:t>E. </a:t>
                          </a:r>
                          <a14:m>
                            <m:oMath xmlns:m="http://schemas.openxmlformats.org/officeDocument/2006/math">
                              <m:f>
                                <m:fPr>
                                  <m:ctrlPr>
                                    <a:rPr lang="fr-FR" i="1">
                                      <a:latin typeface="Cambria Math" panose="02040503050406030204" pitchFamily="18" charset="0"/>
                                    </a:rPr>
                                  </m:ctrlPr>
                                </m:fPr>
                                <m:num>
                                  <m:sSub>
                                    <m:sSubPr>
                                      <m:ctrlPr>
                                        <a:rPr lang="fr-FR" i="1">
                                          <a:latin typeface="Cambria Math" panose="02040503050406030204" pitchFamily="18" charset="0"/>
                                        </a:rPr>
                                      </m:ctrlPr>
                                    </m:sSubPr>
                                    <m:e>
                                      <m:r>
                                        <m:rPr>
                                          <m:sty m:val="p"/>
                                        </m:rPr>
                                        <a:rPr lang="fr-FR">
                                          <a:latin typeface="Cambria Math" panose="02040503050406030204" pitchFamily="18" charset="0"/>
                                        </a:rPr>
                                        <m:t>n</m:t>
                                      </m:r>
                                    </m:e>
                                    <m:sub>
                                      <m:r>
                                        <a:rPr lang="fr-FR">
                                          <a:latin typeface="Cambria Math" panose="02040503050406030204" pitchFamily="18" charset="0"/>
                                        </a:rPr>
                                        <m:t>2</m:t>
                                      </m:r>
                                    </m:sub>
                                  </m:sSub>
                                </m:num>
                                <m:den>
                                  <m:acc>
                                    <m:accPr>
                                      <m:chr m:val="̅"/>
                                      <m:ctrlPr>
                                        <a:rPr lang="fr-FR" i="1">
                                          <a:latin typeface="Cambria Math" panose="02040503050406030204" pitchFamily="18" charset="0"/>
                                        </a:rPr>
                                      </m:ctrlPr>
                                    </m:accPr>
                                    <m:e>
                                      <m:r>
                                        <m:rPr>
                                          <m:sty m:val="p"/>
                                        </m:rPr>
                                        <a:rPr lang="fr-FR">
                                          <a:latin typeface="Cambria Math" panose="02040503050406030204" pitchFamily="18" charset="0"/>
                                        </a:rPr>
                                        <m:t>SA</m:t>
                                      </m:r>
                                    </m:e>
                                  </m:acc>
                                </m:den>
                              </m:f>
                              <m:r>
                                <a:rPr lang="fr-FR" i="1">
                                  <a:latin typeface="Cambria Math" panose="02040503050406030204" pitchFamily="18" charset="0"/>
                                </a:rPr>
                                <m:t>−</m:t>
                              </m:r>
                              <m:f>
                                <m:fPr>
                                  <m:ctrlPr>
                                    <a:rPr lang="fr-FR" i="1">
                                      <a:latin typeface="Cambria Math" panose="02040503050406030204" pitchFamily="18" charset="0"/>
                                    </a:rPr>
                                  </m:ctrlPr>
                                </m:fPr>
                                <m:num>
                                  <m:sSub>
                                    <m:sSubPr>
                                      <m:ctrlPr>
                                        <a:rPr lang="fr-FR" i="1">
                                          <a:latin typeface="Cambria Math" panose="02040503050406030204" pitchFamily="18" charset="0"/>
                                        </a:rPr>
                                      </m:ctrlPr>
                                    </m:sSubPr>
                                    <m:e>
                                      <m:r>
                                        <m:rPr>
                                          <m:sty m:val="p"/>
                                        </m:rPr>
                                        <a:rPr lang="fr-FR">
                                          <a:latin typeface="Cambria Math" panose="02040503050406030204" pitchFamily="18" charset="0"/>
                                        </a:rPr>
                                        <m:t>n</m:t>
                                      </m:r>
                                    </m:e>
                                    <m:sub>
                                      <m:r>
                                        <a:rPr lang="fr-FR">
                                          <a:latin typeface="Cambria Math" panose="02040503050406030204" pitchFamily="18" charset="0"/>
                                        </a:rPr>
                                        <m:t>1</m:t>
                                      </m:r>
                                    </m:sub>
                                  </m:sSub>
                                </m:num>
                                <m:den>
                                  <m:acc>
                                    <m:accPr>
                                      <m:chr m:val="̅"/>
                                      <m:ctrlPr>
                                        <a:rPr lang="fr-FR" i="1">
                                          <a:latin typeface="Cambria Math" panose="02040503050406030204" pitchFamily="18" charset="0"/>
                                        </a:rPr>
                                      </m:ctrlPr>
                                    </m:accPr>
                                    <m:e>
                                      <m:r>
                                        <m:rPr>
                                          <m:sty m:val="p"/>
                                        </m:rPr>
                                        <a:rPr lang="fr-FR">
                                          <a:latin typeface="Cambria Math" panose="02040503050406030204" pitchFamily="18" charset="0"/>
                                        </a:rPr>
                                        <m:t>SA</m:t>
                                      </m:r>
                                    </m:e>
                                  </m:acc>
                                  <m:r>
                                    <a:rPr lang="fr-FR" i="1">
                                      <a:latin typeface="Cambria Math" panose="02040503050406030204" pitchFamily="18" charset="0"/>
                                    </a:rPr>
                                    <m:t>′</m:t>
                                  </m:r>
                                </m:den>
                              </m:f>
                              <m:r>
                                <a:rPr lang="fr-FR">
                                  <a:latin typeface="Cambria Math" panose="02040503050406030204" pitchFamily="18" charset="0"/>
                                </a:rPr>
                                <m:t>=</m:t>
                              </m:r>
                              <m:f>
                                <m:fPr>
                                  <m:ctrlPr>
                                    <a:rPr lang="fr-FR" i="1">
                                      <a:latin typeface="Cambria Math" panose="02040503050406030204" pitchFamily="18" charset="0"/>
                                    </a:rPr>
                                  </m:ctrlPr>
                                </m:fPr>
                                <m:num>
                                  <m:sSub>
                                    <m:sSubPr>
                                      <m:ctrlPr>
                                        <a:rPr lang="fr-FR" i="1">
                                          <a:latin typeface="Cambria Math" panose="02040503050406030204" pitchFamily="18" charset="0"/>
                                        </a:rPr>
                                      </m:ctrlPr>
                                    </m:sSubPr>
                                    <m:e>
                                      <m:r>
                                        <m:rPr>
                                          <m:sty m:val="p"/>
                                        </m:rPr>
                                        <a:rPr lang="fr-FR">
                                          <a:latin typeface="Cambria Math" panose="02040503050406030204" pitchFamily="18" charset="0"/>
                                        </a:rPr>
                                        <m:t>n</m:t>
                                      </m:r>
                                    </m:e>
                                    <m:sub>
                                      <m:r>
                                        <a:rPr lang="fr-FR">
                                          <a:latin typeface="Cambria Math" panose="02040503050406030204" pitchFamily="18" charset="0"/>
                                        </a:rPr>
                                        <m:t>1</m:t>
                                      </m:r>
                                    </m:sub>
                                  </m:sSub>
                                </m:num>
                                <m:den>
                                  <m:acc>
                                    <m:accPr>
                                      <m:chr m:val="̅"/>
                                      <m:ctrlPr>
                                        <a:rPr lang="fr-FR" i="1">
                                          <a:latin typeface="Cambria Math" panose="02040503050406030204" pitchFamily="18" charset="0"/>
                                        </a:rPr>
                                      </m:ctrlPr>
                                    </m:accPr>
                                    <m:e>
                                      <m:r>
                                        <m:rPr>
                                          <m:sty m:val="p"/>
                                        </m:rPr>
                                        <a:rPr lang="fr-FR">
                                          <a:latin typeface="Cambria Math" panose="02040503050406030204" pitchFamily="18" charset="0"/>
                                        </a:rPr>
                                        <m:t>SC</m:t>
                                      </m:r>
                                    </m:e>
                                  </m:acc>
                                </m:den>
                              </m:f>
                            </m:oMath>
                          </a14:m>
                          <a:endParaRPr lang="fr-FR" dirty="0"/>
                        </a:p>
                      </a:txBody>
                      <a:tcPr/>
                    </a:tc>
                    <a:tc>
                      <a:txBody>
                        <a:bodyPr/>
                        <a:lstStyle/>
                        <a:p>
                          <a:r>
                            <a:rPr lang="fr-FR" dirty="0" smtClean="0">
                              <a:latin typeface="Andalus" panose="02020603050405020304" pitchFamily="18" charset="-78"/>
                              <a:cs typeface="Andalus" panose="02020603050405020304" pitchFamily="18" charset="-78"/>
                            </a:rPr>
                            <a:t>D’après la relation du dioptre plan on affirme que :</a:t>
                          </a:r>
                        </a:p>
                        <a:p>
                          <a:r>
                            <a:rPr lang="fr-FR" dirty="0" smtClean="0">
                              <a:latin typeface="Andalus" panose="02020603050405020304" pitchFamily="18" charset="-78"/>
                              <a:cs typeface="Andalus" panose="02020603050405020304" pitchFamily="18" charset="-78"/>
                            </a:rPr>
                            <a:t>A. Le point objet et le point image se trouve du même côté de la surface </a:t>
                          </a:r>
                          <a:r>
                            <a:rPr lang="fr-FR" dirty="0" err="1" smtClean="0">
                              <a:latin typeface="Andalus" panose="02020603050405020304" pitchFamily="18" charset="-78"/>
                              <a:cs typeface="Andalus" panose="02020603050405020304" pitchFamily="18" charset="-78"/>
                            </a:rPr>
                            <a:t>réfractante</a:t>
                          </a:r>
                          <a:r>
                            <a:rPr lang="fr-FR" dirty="0" smtClean="0">
                              <a:latin typeface="Andalus" panose="02020603050405020304" pitchFamily="18" charset="-78"/>
                              <a:cs typeface="Andalus" panose="02020603050405020304" pitchFamily="18" charset="-78"/>
                            </a:rPr>
                            <a:t>.</a:t>
                          </a:r>
                        </a:p>
                        <a:p>
                          <a:r>
                            <a:rPr lang="fr-FR" dirty="0" smtClean="0">
                              <a:latin typeface="Andalus" panose="02020603050405020304" pitchFamily="18" charset="-78"/>
                              <a:cs typeface="Andalus" panose="02020603050405020304" pitchFamily="18" charset="-78"/>
                            </a:rPr>
                            <a:t>B. Si l’objet est réel, l’image est réelle.</a:t>
                          </a:r>
                        </a:p>
                        <a:p>
                          <a:r>
                            <a:rPr lang="fr-FR" dirty="0" smtClean="0">
                              <a:latin typeface="Andalus" panose="02020603050405020304" pitchFamily="18" charset="-78"/>
                              <a:cs typeface="Andalus" panose="02020603050405020304" pitchFamily="18" charset="-78"/>
                            </a:rPr>
                            <a:t>C. Si l’objet est virtuel, l’image est virtuelle.</a:t>
                          </a:r>
                        </a:p>
                        <a:p>
                          <a:r>
                            <a:rPr lang="fr-FR" dirty="0" smtClean="0">
                              <a:latin typeface="Andalus" panose="02020603050405020304" pitchFamily="18" charset="-78"/>
                              <a:cs typeface="Andalus" panose="02020603050405020304" pitchFamily="18" charset="-78"/>
                            </a:rPr>
                            <a:t>D. Si l’objet est réel, l’image est virtuelle.</a:t>
                          </a:r>
                        </a:p>
                        <a:p>
                          <a:r>
                            <a:rPr lang="fr-FR" dirty="0" smtClean="0">
                              <a:latin typeface="Andalus" panose="02020603050405020304" pitchFamily="18" charset="-78"/>
                              <a:cs typeface="Andalus" panose="02020603050405020304" pitchFamily="18" charset="-78"/>
                            </a:rPr>
                            <a:t>E. Si l’objet est virtuel, l’image est réelle. </a:t>
                          </a:r>
                        </a:p>
                        <a:p>
                          <a:endParaRPr lang="fr-FR" dirty="0"/>
                        </a:p>
                      </a:txBody>
                      <a:tcPr/>
                    </a:tc>
                    <a:extLst>
                      <a:ext uri="{0D108BD9-81ED-4DB2-BD59-A6C34878D82A}">
                        <a16:rowId xmlns:a16="http://schemas.microsoft.com/office/drawing/2014/main" val="2877882014"/>
                      </a:ext>
                    </a:extLst>
                  </a:tr>
                  <a:tr h="370840">
                    <a:tc>
                      <a:txBody>
                        <a:bodyPr/>
                        <a:lstStyle/>
                        <a:p>
                          <a:r>
                            <a:rPr lang="fr-FR" dirty="0" smtClean="0">
                              <a:latin typeface="Andalus" panose="02020603050405020304" pitchFamily="18" charset="-78"/>
                              <a:cs typeface="Andalus" panose="02020603050405020304" pitchFamily="18" charset="-78"/>
                            </a:rPr>
                            <a:t>La </a:t>
                          </a:r>
                          <a:r>
                            <a:rPr lang="fr-FR" dirty="0">
                              <a:latin typeface="Andalus" panose="02020603050405020304" pitchFamily="18" charset="-78"/>
                              <a:cs typeface="Andalus" panose="02020603050405020304" pitchFamily="18" charset="-78"/>
                            </a:rPr>
                            <a:t>relation de conjugaison des miroirs sphériques par rapport au sommet S est :</a:t>
                          </a:r>
                        </a:p>
                        <a:p>
                          <a:r>
                            <a:rPr lang="fr-FR" dirty="0">
                              <a:latin typeface="Andalus" panose="02020603050405020304" pitchFamily="18" charset="-78"/>
                              <a:cs typeface="Andalus" panose="02020603050405020304" pitchFamily="18" charset="-78"/>
                            </a:rPr>
                            <a:t>A.</a:t>
                          </a:r>
                          <a14:m>
                            <m:oMath xmlns:m="http://schemas.openxmlformats.org/officeDocument/2006/math">
                              <m:r>
                                <a:rPr lang="fr-FR" i="1">
                                  <a:latin typeface="Cambria Math" panose="02040503050406030204" pitchFamily="18" charset="0"/>
                                </a:rPr>
                                <m:t> </m:t>
                              </m:r>
                              <m:f>
                                <m:fPr>
                                  <m:ctrlPr>
                                    <a:rPr lang="fr-FR" i="1">
                                      <a:latin typeface="Cambria Math" panose="02040503050406030204" pitchFamily="18" charset="0"/>
                                    </a:rPr>
                                  </m:ctrlPr>
                                </m:fPr>
                                <m:num>
                                  <m:r>
                                    <a:rPr lang="fr-FR" i="1">
                                      <a:latin typeface="Cambria Math" panose="02040503050406030204" pitchFamily="18" charset="0"/>
                                    </a:rPr>
                                    <m:t>1</m:t>
                                  </m:r>
                                </m:num>
                                <m:den>
                                  <m:acc>
                                    <m:accPr>
                                      <m:chr m:val="̅"/>
                                      <m:ctrlPr>
                                        <a:rPr lang="fr-FR" i="1">
                                          <a:latin typeface="Cambria Math" panose="02040503050406030204" pitchFamily="18" charset="0"/>
                                        </a:rPr>
                                      </m:ctrlPr>
                                    </m:accPr>
                                    <m:e>
                                      <m:r>
                                        <a:rPr lang="fr-FR" i="1">
                                          <a:latin typeface="Cambria Math" panose="02040503050406030204" pitchFamily="18" charset="0"/>
                                        </a:rPr>
                                        <m:t>𝑆𝐴</m:t>
                                      </m:r>
                                      <m:r>
                                        <a:rPr lang="fr-FR" i="1">
                                          <a:latin typeface="Cambria Math" panose="02040503050406030204" pitchFamily="18" charset="0"/>
                                        </a:rPr>
                                        <m:t>′</m:t>
                                      </m:r>
                                    </m:e>
                                  </m:acc>
                                </m:den>
                              </m:f>
                              <m:r>
                                <a:rPr lang="fr-FR" i="1">
                                  <a:latin typeface="Cambria Math" panose="02040503050406030204" pitchFamily="18" charset="0"/>
                                </a:rPr>
                                <m:t>+</m:t>
                              </m:r>
                              <m:f>
                                <m:fPr>
                                  <m:ctrlPr>
                                    <a:rPr lang="fr-FR" i="1">
                                      <a:latin typeface="Cambria Math" panose="02040503050406030204" pitchFamily="18" charset="0"/>
                                    </a:rPr>
                                  </m:ctrlPr>
                                </m:fPr>
                                <m:num>
                                  <m:r>
                                    <a:rPr lang="fr-FR" i="1">
                                      <a:latin typeface="Cambria Math" panose="02040503050406030204" pitchFamily="18" charset="0"/>
                                    </a:rPr>
                                    <m:t>1</m:t>
                                  </m:r>
                                </m:num>
                                <m:den>
                                  <m:acc>
                                    <m:accPr>
                                      <m:chr m:val="̅"/>
                                      <m:ctrlPr>
                                        <a:rPr lang="fr-FR" i="1">
                                          <a:latin typeface="Cambria Math" panose="02040503050406030204" pitchFamily="18" charset="0"/>
                                        </a:rPr>
                                      </m:ctrlPr>
                                    </m:accPr>
                                    <m:e>
                                      <m:r>
                                        <a:rPr lang="fr-FR" i="1">
                                          <a:latin typeface="Cambria Math" panose="02040503050406030204" pitchFamily="18" charset="0"/>
                                        </a:rPr>
                                        <m:t>𝑆𝐴</m:t>
                                      </m:r>
                                    </m:e>
                                  </m:acc>
                                </m:den>
                              </m:f>
                              <m:r>
                                <a:rPr lang="fr-FR" i="1">
                                  <a:latin typeface="Cambria Math" panose="02040503050406030204" pitchFamily="18" charset="0"/>
                                </a:rPr>
                                <m:t>=</m:t>
                              </m:r>
                              <m:f>
                                <m:fPr>
                                  <m:ctrlPr>
                                    <a:rPr lang="fr-FR" i="1">
                                      <a:latin typeface="Cambria Math" panose="02040503050406030204" pitchFamily="18" charset="0"/>
                                    </a:rPr>
                                  </m:ctrlPr>
                                </m:fPr>
                                <m:num>
                                  <m:r>
                                    <a:rPr lang="fr-FR" i="1">
                                      <a:latin typeface="Cambria Math" panose="02040503050406030204" pitchFamily="18" charset="0"/>
                                    </a:rPr>
                                    <m:t>2</m:t>
                                  </m:r>
                                </m:num>
                                <m:den>
                                  <m:acc>
                                    <m:accPr>
                                      <m:chr m:val="̅"/>
                                      <m:ctrlPr>
                                        <a:rPr lang="fr-FR" i="1">
                                          <a:latin typeface="Cambria Math" panose="02040503050406030204" pitchFamily="18" charset="0"/>
                                        </a:rPr>
                                      </m:ctrlPr>
                                    </m:accPr>
                                    <m:e>
                                      <m:r>
                                        <a:rPr lang="fr-FR" i="1">
                                          <a:latin typeface="Cambria Math" panose="02040503050406030204" pitchFamily="18" charset="0"/>
                                        </a:rPr>
                                        <m:t>𝑆𝐶</m:t>
                                      </m:r>
                                    </m:e>
                                  </m:acc>
                                </m:den>
                              </m:f>
                            </m:oMath>
                          </a14:m>
                          <a:endParaRPr lang="fr-FR" dirty="0">
                            <a:latin typeface="Andalus" panose="02020603050405020304" pitchFamily="18" charset="-78"/>
                            <a:cs typeface="Andalus" panose="02020603050405020304" pitchFamily="18" charset="-78"/>
                          </a:endParaRPr>
                        </a:p>
                        <a:p>
                          <a:r>
                            <a:rPr lang="fr-FR" dirty="0">
                              <a:latin typeface="Andalus" panose="02020603050405020304" pitchFamily="18" charset="-78"/>
                              <a:cs typeface="Andalus" panose="02020603050405020304" pitchFamily="18" charset="-78"/>
                            </a:rPr>
                            <a:t>B.</a:t>
                          </a:r>
                          <a14:m>
                            <m:oMath xmlns:m="http://schemas.openxmlformats.org/officeDocument/2006/math">
                              <m:r>
                                <a:rPr lang="fr-FR" i="1">
                                  <a:latin typeface="Cambria Math" panose="02040503050406030204" pitchFamily="18" charset="0"/>
                                </a:rPr>
                                <m:t> </m:t>
                              </m:r>
                              <m:f>
                                <m:fPr>
                                  <m:ctrlPr>
                                    <a:rPr lang="fr-FR" i="1">
                                      <a:latin typeface="Cambria Math" panose="02040503050406030204" pitchFamily="18" charset="0"/>
                                    </a:rPr>
                                  </m:ctrlPr>
                                </m:fPr>
                                <m:num>
                                  <m:r>
                                    <a:rPr lang="fr-FR" i="1">
                                      <a:latin typeface="Cambria Math" panose="02040503050406030204" pitchFamily="18" charset="0"/>
                                    </a:rPr>
                                    <m:t>1</m:t>
                                  </m:r>
                                </m:num>
                                <m:den>
                                  <m:acc>
                                    <m:accPr>
                                      <m:chr m:val="̅"/>
                                      <m:ctrlPr>
                                        <a:rPr lang="fr-FR" i="1">
                                          <a:latin typeface="Cambria Math" panose="02040503050406030204" pitchFamily="18" charset="0"/>
                                        </a:rPr>
                                      </m:ctrlPr>
                                    </m:accPr>
                                    <m:e>
                                      <m:r>
                                        <a:rPr lang="fr-FR" i="1">
                                          <a:latin typeface="Cambria Math" panose="02040503050406030204" pitchFamily="18" charset="0"/>
                                        </a:rPr>
                                        <m:t>𝑆𝐴</m:t>
                                      </m:r>
                                      <m:r>
                                        <a:rPr lang="fr-FR" i="1">
                                          <a:latin typeface="Cambria Math" panose="02040503050406030204" pitchFamily="18" charset="0"/>
                                        </a:rPr>
                                        <m:t>′</m:t>
                                      </m:r>
                                    </m:e>
                                  </m:acc>
                                </m:den>
                              </m:f>
                              <m:r>
                                <a:rPr lang="fr-FR" i="1">
                                  <a:latin typeface="Cambria Math" panose="02040503050406030204" pitchFamily="18" charset="0"/>
                                </a:rPr>
                                <m:t>−</m:t>
                              </m:r>
                              <m:f>
                                <m:fPr>
                                  <m:ctrlPr>
                                    <a:rPr lang="fr-FR" i="1">
                                      <a:latin typeface="Cambria Math" panose="02040503050406030204" pitchFamily="18" charset="0"/>
                                    </a:rPr>
                                  </m:ctrlPr>
                                </m:fPr>
                                <m:num>
                                  <m:r>
                                    <a:rPr lang="fr-FR" i="1">
                                      <a:latin typeface="Cambria Math" panose="02040503050406030204" pitchFamily="18" charset="0"/>
                                    </a:rPr>
                                    <m:t>1</m:t>
                                  </m:r>
                                </m:num>
                                <m:den>
                                  <m:acc>
                                    <m:accPr>
                                      <m:chr m:val="̅"/>
                                      <m:ctrlPr>
                                        <a:rPr lang="fr-FR" i="1">
                                          <a:latin typeface="Cambria Math" panose="02040503050406030204" pitchFamily="18" charset="0"/>
                                        </a:rPr>
                                      </m:ctrlPr>
                                    </m:accPr>
                                    <m:e>
                                      <m:r>
                                        <a:rPr lang="fr-FR" i="1">
                                          <a:latin typeface="Cambria Math" panose="02040503050406030204" pitchFamily="18" charset="0"/>
                                        </a:rPr>
                                        <m:t>𝑆𝐴</m:t>
                                      </m:r>
                                    </m:e>
                                  </m:acc>
                                </m:den>
                              </m:f>
                              <m:r>
                                <a:rPr lang="fr-FR" i="1">
                                  <a:latin typeface="Cambria Math" panose="02040503050406030204" pitchFamily="18" charset="0"/>
                                </a:rPr>
                                <m:t>=</m:t>
                              </m:r>
                              <m:f>
                                <m:fPr>
                                  <m:ctrlPr>
                                    <a:rPr lang="fr-FR" i="1">
                                      <a:latin typeface="Cambria Math" panose="02040503050406030204" pitchFamily="18" charset="0"/>
                                    </a:rPr>
                                  </m:ctrlPr>
                                </m:fPr>
                                <m:num>
                                  <m:r>
                                    <a:rPr lang="fr-FR" i="1">
                                      <a:latin typeface="Cambria Math" panose="02040503050406030204" pitchFamily="18" charset="0"/>
                                    </a:rPr>
                                    <m:t>2</m:t>
                                  </m:r>
                                </m:num>
                                <m:den>
                                  <m:acc>
                                    <m:accPr>
                                      <m:chr m:val="̅"/>
                                      <m:ctrlPr>
                                        <a:rPr lang="fr-FR" i="1">
                                          <a:latin typeface="Cambria Math" panose="02040503050406030204" pitchFamily="18" charset="0"/>
                                        </a:rPr>
                                      </m:ctrlPr>
                                    </m:accPr>
                                    <m:e>
                                      <m:r>
                                        <a:rPr lang="fr-FR" i="1">
                                          <a:latin typeface="Cambria Math" panose="02040503050406030204" pitchFamily="18" charset="0"/>
                                        </a:rPr>
                                        <m:t>𝑆𝐶</m:t>
                                      </m:r>
                                    </m:e>
                                  </m:acc>
                                </m:den>
                              </m:f>
                            </m:oMath>
                          </a14:m>
                          <a:endParaRPr lang="fr-FR" dirty="0">
                            <a:latin typeface="Andalus" panose="02020603050405020304" pitchFamily="18" charset="-78"/>
                            <a:cs typeface="Andalus" panose="02020603050405020304" pitchFamily="18" charset="-78"/>
                          </a:endParaRPr>
                        </a:p>
                        <a:p>
                          <a:r>
                            <a:rPr lang="fr-FR" dirty="0">
                              <a:latin typeface="Andalus" panose="02020603050405020304" pitchFamily="18" charset="-78"/>
                              <a:cs typeface="Andalus" panose="02020603050405020304" pitchFamily="18" charset="-78"/>
                            </a:rPr>
                            <a:t>C.</a:t>
                          </a:r>
                          <a14:m>
                            <m:oMath xmlns:m="http://schemas.openxmlformats.org/officeDocument/2006/math">
                              <m:f>
                                <m:fPr>
                                  <m:ctrlPr>
                                    <a:rPr lang="fr-FR" i="1">
                                      <a:latin typeface="Cambria Math" panose="02040503050406030204" pitchFamily="18" charset="0"/>
                                    </a:rPr>
                                  </m:ctrlPr>
                                </m:fPr>
                                <m:num>
                                  <m:r>
                                    <a:rPr lang="fr-FR" i="1">
                                      <a:latin typeface="Cambria Math" panose="02040503050406030204" pitchFamily="18" charset="0"/>
                                    </a:rPr>
                                    <m:t>1</m:t>
                                  </m:r>
                                </m:num>
                                <m:den>
                                  <m:acc>
                                    <m:accPr>
                                      <m:chr m:val="̅"/>
                                      <m:ctrlPr>
                                        <a:rPr lang="fr-FR" i="1">
                                          <a:latin typeface="Cambria Math" panose="02040503050406030204" pitchFamily="18" charset="0"/>
                                        </a:rPr>
                                      </m:ctrlPr>
                                    </m:accPr>
                                    <m:e>
                                      <m:r>
                                        <a:rPr lang="fr-FR" i="1">
                                          <a:latin typeface="Cambria Math" panose="02040503050406030204" pitchFamily="18" charset="0"/>
                                        </a:rPr>
                                        <m:t>𝑆𝐴</m:t>
                                      </m:r>
                                      <m:r>
                                        <a:rPr lang="fr-FR" i="1">
                                          <a:latin typeface="Cambria Math" panose="02040503050406030204" pitchFamily="18" charset="0"/>
                                        </a:rPr>
                                        <m:t>′</m:t>
                                      </m:r>
                                    </m:e>
                                  </m:acc>
                                </m:den>
                              </m:f>
                              <m:r>
                                <a:rPr lang="fr-FR" i="1">
                                  <a:latin typeface="Cambria Math" panose="02040503050406030204" pitchFamily="18" charset="0"/>
                                </a:rPr>
                                <m:t>+</m:t>
                              </m:r>
                              <m:f>
                                <m:fPr>
                                  <m:ctrlPr>
                                    <a:rPr lang="fr-FR" i="1">
                                      <a:latin typeface="Cambria Math" panose="02040503050406030204" pitchFamily="18" charset="0"/>
                                    </a:rPr>
                                  </m:ctrlPr>
                                </m:fPr>
                                <m:num>
                                  <m:r>
                                    <a:rPr lang="fr-FR" i="1">
                                      <a:latin typeface="Cambria Math" panose="02040503050406030204" pitchFamily="18" charset="0"/>
                                    </a:rPr>
                                    <m:t>1</m:t>
                                  </m:r>
                                </m:num>
                                <m:den>
                                  <m:acc>
                                    <m:accPr>
                                      <m:chr m:val="̅"/>
                                      <m:ctrlPr>
                                        <a:rPr lang="fr-FR" i="1">
                                          <a:latin typeface="Cambria Math" panose="02040503050406030204" pitchFamily="18" charset="0"/>
                                        </a:rPr>
                                      </m:ctrlPr>
                                    </m:accPr>
                                    <m:e>
                                      <m:r>
                                        <a:rPr lang="fr-FR" i="1">
                                          <a:latin typeface="Cambria Math" panose="02040503050406030204" pitchFamily="18" charset="0"/>
                                        </a:rPr>
                                        <m:t>𝑆𝐴</m:t>
                                      </m:r>
                                    </m:e>
                                  </m:acc>
                                </m:den>
                              </m:f>
                              <m:r>
                                <a:rPr lang="fr-FR" i="1">
                                  <a:latin typeface="Cambria Math" panose="02040503050406030204" pitchFamily="18" charset="0"/>
                                </a:rPr>
                                <m:t>=</m:t>
                              </m:r>
                              <m:f>
                                <m:fPr>
                                  <m:ctrlPr>
                                    <a:rPr lang="fr-FR" i="1">
                                      <a:latin typeface="Cambria Math" panose="02040503050406030204" pitchFamily="18" charset="0"/>
                                    </a:rPr>
                                  </m:ctrlPr>
                                </m:fPr>
                                <m:num>
                                  <m:r>
                                    <a:rPr lang="fr-FR" i="1">
                                      <a:latin typeface="Cambria Math" panose="02040503050406030204" pitchFamily="18" charset="0"/>
                                    </a:rPr>
                                    <m:t>1</m:t>
                                  </m:r>
                                </m:num>
                                <m:den>
                                  <m:acc>
                                    <m:accPr>
                                      <m:chr m:val="̅"/>
                                      <m:ctrlPr>
                                        <a:rPr lang="fr-FR" i="1">
                                          <a:latin typeface="Cambria Math" panose="02040503050406030204" pitchFamily="18" charset="0"/>
                                        </a:rPr>
                                      </m:ctrlPr>
                                    </m:accPr>
                                    <m:e>
                                      <m:r>
                                        <a:rPr lang="fr-FR" i="1">
                                          <a:latin typeface="Cambria Math" panose="02040503050406030204" pitchFamily="18" charset="0"/>
                                        </a:rPr>
                                        <m:t>𝑆𝐶</m:t>
                                      </m:r>
                                    </m:e>
                                  </m:acc>
                                </m:den>
                              </m:f>
                            </m:oMath>
                          </a14:m>
                          <a:endParaRPr lang="fr-FR" dirty="0">
                            <a:latin typeface="Andalus" panose="02020603050405020304" pitchFamily="18" charset="-78"/>
                            <a:cs typeface="Andalus" panose="02020603050405020304" pitchFamily="18" charset="-78"/>
                          </a:endParaRPr>
                        </a:p>
                        <a:p>
                          <a:r>
                            <a:rPr lang="fr-FR" dirty="0">
                              <a:latin typeface="Andalus" panose="02020603050405020304" pitchFamily="18" charset="-78"/>
                              <a:cs typeface="Andalus" panose="02020603050405020304" pitchFamily="18" charset="-78"/>
                            </a:rPr>
                            <a:t>D.</a:t>
                          </a:r>
                          <a14:m>
                            <m:oMath xmlns:m="http://schemas.openxmlformats.org/officeDocument/2006/math">
                              <m:f>
                                <m:fPr>
                                  <m:ctrlPr>
                                    <a:rPr lang="fr-FR" i="1">
                                      <a:latin typeface="Cambria Math" panose="02040503050406030204" pitchFamily="18" charset="0"/>
                                    </a:rPr>
                                  </m:ctrlPr>
                                </m:fPr>
                                <m:num>
                                  <m:r>
                                    <a:rPr lang="fr-FR" i="1">
                                      <a:latin typeface="Cambria Math" panose="02040503050406030204" pitchFamily="18" charset="0"/>
                                    </a:rPr>
                                    <m:t>1</m:t>
                                  </m:r>
                                </m:num>
                                <m:den>
                                  <m:acc>
                                    <m:accPr>
                                      <m:chr m:val="̅"/>
                                      <m:ctrlPr>
                                        <a:rPr lang="fr-FR" i="1">
                                          <a:latin typeface="Cambria Math" panose="02040503050406030204" pitchFamily="18" charset="0"/>
                                        </a:rPr>
                                      </m:ctrlPr>
                                    </m:accPr>
                                    <m:e>
                                      <m:r>
                                        <a:rPr lang="fr-FR" i="1">
                                          <a:latin typeface="Cambria Math" panose="02040503050406030204" pitchFamily="18" charset="0"/>
                                        </a:rPr>
                                        <m:t>𝑆𝐴</m:t>
                                      </m:r>
                                      <m:r>
                                        <a:rPr lang="fr-FR" i="1">
                                          <a:latin typeface="Cambria Math" panose="02040503050406030204" pitchFamily="18" charset="0"/>
                                        </a:rPr>
                                        <m:t>′</m:t>
                                      </m:r>
                                    </m:e>
                                  </m:acc>
                                </m:den>
                              </m:f>
                              <m:r>
                                <a:rPr lang="fr-FR" i="1">
                                  <a:latin typeface="Cambria Math" panose="02040503050406030204" pitchFamily="18" charset="0"/>
                                </a:rPr>
                                <m:t>−</m:t>
                              </m:r>
                              <m:f>
                                <m:fPr>
                                  <m:ctrlPr>
                                    <a:rPr lang="fr-FR" i="1">
                                      <a:latin typeface="Cambria Math" panose="02040503050406030204" pitchFamily="18" charset="0"/>
                                    </a:rPr>
                                  </m:ctrlPr>
                                </m:fPr>
                                <m:num>
                                  <m:r>
                                    <a:rPr lang="fr-FR" i="1">
                                      <a:latin typeface="Cambria Math" panose="02040503050406030204" pitchFamily="18" charset="0"/>
                                    </a:rPr>
                                    <m:t>1</m:t>
                                  </m:r>
                                </m:num>
                                <m:den>
                                  <m:acc>
                                    <m:accPr>
                                      <m:chr m:val="̅"/>
                                      <m:ctrlPr>
                                        <a:rPr lang="fr-FR" i="1">
                                          <a:latin typeface="Cambria Math" panose="02040503050406030204" pitchFamily="18" charset="0"/>
                                        </a:rPr>
                                      </m:ctrlPr>
                                    </m:accPr>
                                    <m:e>
                                      <m:r>
                                        <a:rPr lang="fr-FR" i="1">
                                          <a:latin typeface="Cambria Math" panose="02040503050406030204" pitchFamily="18" charset="0"/>
                                        </a:rPr>
                                        <m:t>𝑆𝐴</m:t>
                                      </m:r>
                                    </m:e>
                                  </m:acc>
                                </m:den>
                              </m:f>
                              <m:r>
                                <a:rPr lang="fr-FR" i="1">
                                  <a:latin typeface="Cambria Math" panose="02040503050406030204" pitchFamily="18" charset="0"/>
                                </a:rPr>
                                <m:t>=</m:t>
                              </m:r>
                              <m:f>
                                <m:fPr>
                                  <m:ctrlPr>
                                    <a:rPr lang="fr-FR" i="1">
                                      <a:latin typeface="Cambria Math" panose="02040503050406030204" pitchFamily="18" charset="0"/>
                                    </a:rPr>
                                  </m:ctrlPr>
                                </m:fPr>
                                <m:num>
                                  <m:r>
                                    <a:rPr lang="fr-FR" i="1">
                                      <a:latin typeface="Cambria Math" panose="02040503050406030204" pitchFamily="18" charset="0"/>
                                    </a:rPr>
                                    <m:t>1</m:t>
                                  </m:r>
                                </m:num>
                                <m:den>
                                  <m:acc>
                                    <m:accPr>
                                      <m:chr m:val="̅"/>
                                      <m:ctrlPr>
                                        <a:rPr lang="fr-FR" i="1">
                                          <a:latin typeface="Cambria Math" panose="02040503050406030204" pitchFamily="18" charset="0"/>
                                        </a:rPr>
                                      </m:ctrlPr>
                                    </m:accPr>
                                    <m:e>
                                      <m:r>
                                        <a:rPr lang="fr-FR" i="1">
                                          <a:latin typeface="Cambria Math" panose="02040503050406030204" pitchFamily="18" charset="0"/>
                                        </a:rPr>
                                        <m:t>𝑆𝐶</m:t>
                                      </m:r>
                                    </m:e>
                                  </m:acc>
                                </m:den>
                              </m:f>
                            </m:oMath>
                          </a14:m>
                          <a:endParaRPr lang="fr-FR" dirty="0">
                            <a:latin typeface="Andalus" panose="02020603050405020304" pitchFamily="18" charset="-78"/>
                            <a:cs typeface="Andalus" panose="02020603050405020304" pitchFamily="18" charset="-78"/>
                          </a:endParaRPr>
                        </a:p>
                        <a:p>
                          <a:r>
                            <a:rPr lang="fr-FR" dirty="0">
                              <a:latin typeface="Andalus" panose="02020603050405020304" pitchFamily="18" charset="-78"/>
                              <a:cs typeface="Andalus" panose="02020603050405020304" pitchFamily="18" charset="-78"/>
                            </a:rPr>
                            <a:t>E.</a:t>
                          </a:r>
                          <a14:m>
                            <m:oMath xmlns:m="http://schemas.openxmlformats.org/officeDocument/2006/math">
                              <m:f>
                                <m:fPr>
                                  <m:ctrlPr>
                                    <a:rPr lang="fr-FR" i="1">
                                      <a:latin typeface="Cambria Math" panose="02040503050406030204" pitchFamily="18" charset="0"/>
                                    </a:rPr>
                                  </m:ctrlPr>
                                </m:fPr>
                                <m:num>
                                  <m:r>
                                    <a:rPr lang="fr-FR" i="1">
                                      <a:latin typeface="Cambria Math" panose="02040503050406030204" pitchFamily="18" charset="0"/>
                                    </a:rPr>
                                    <m:t>1</m:t>
                                  </m:r>
                                </m:num>
                                <m:den>
                                  <m:acc>
                                    <m:accPr>
                                      <m:chr m:val="̅"/>
                                      <m:ctrlPr>
                                        <a:rPr lang="fr-FR" i="1">
                                          <a:latin typeface="Cambria Math" panose="02040503050406030204" pitchFamily="18" charset="0"/>
                                        </a:rPr>
                                      </m:ctrlPr>
                                    </m:accPr>
                                    <m:e>
                                      <m:r>
                                        <a:rPr lang="fr-FR" i="1">
                                          <a:latin typeface="Cambria Math" panose="02040503050406030204" pitchFamily="18" charset="0"/>
                                        </a:rPr>
                                        <m:t>𝑆𝐴</m:t>
                                      </m:r>
                                      <m:r>
                                        <a:rPr lang="fr-FR" i="1">
                                          <a:latin typeface="Cambria Math" panose="02040503050406030204" pitchFamily="18" charset="0"/>
                                        </a:rPr>
                                        <m:t>′</m:t>
                                      </m:r>
                                    </m:e>
                                  </m:acc>
                                </m:den>
                              </m:f>
                              <m:r>
                                <a:rPr lang="fr-FR" i="1">
                                  <a:latin typeface="Cambria Math" panose="02040503050406030204" pitchFamily="18" charset="0"/>
                                </a:rPr>
                                <m:t>+</m:t>
                              </m:r>
                              <m:f>
                                <m:fPr>
                                  <m:ctrlPr>
                                    <a:rPr lang="fr-FR" i="1">
                                      <a:latin typeface="Cambria Math" panose="02040503050406030204" pitchFamily="18" charset="0"/>
                                    </a:rPr>
                                  </m:ctrlPr>
                                </m:fPr>
                                <m:num>
                                  <m:r>
                                    <a:rPr lang="fr-FR" i="1">
                                      <a:latin typeface="Cambria Math" panose="02040503050406030204" pitchFamily="18" charset="0"/>
                                    </a:rPr>
                                    <m:t>1</m:t>
                                  </m:r>
                                </m:num>
                                <m:den>
                                  <m:acc>
                                    <m:accPr>
                                      <m:chr m:val="̅"/>
                                      <m:ctrlPr>
                                        <a:rPr lang="fr-FR" i="1">
                                          <a:latin typeface="Cambria Math" panose="02040503050406030204" pitchFamily="18" charset="0"/>
                                        </a:rPr>
                                      </m:ctrlPr>
                                    </m:accPr>
                                    <m:e>
                                      <m:r>
                                        <a:rPr lang="fr-FR" i="1">
                                          <a:latin typeface="Cambria Math" panose="02040503050406030204" pitchFamily="18" charset="0"/>
                                        </a:rPr>
                                        <m:t>𝑆𝐴</m:t>
                                      </m:r>
                                    </m:e>
                                  </m:acc>
                                </m:den>
                              </m:f>
                              <m:r>
                                <a:rPr lang="fr-FR" i="1">
                                  <a:latin typeface="Cambria Math" panose="02040503050406030204" pitchFamily="18" charset="0"/>
                                </a:rPr>
                                <m:t>=</m:t>
                              </m:r>
                            </m:oMath>
                          </a14:m>
                          <a:r>
                            <a:rPr lang="fr-FR" dirty="0">
                              <a:latin typeface="Andalus" panose="02020603050405020304" pitchFamily="18" charset="-78"/>
                              <a:cs typeface="Andalus" panose="02020603050405020304" pitchFamily="18" charset="-78"/>
                            </a:rPr>
                            <a:t>1</a:t>
                          </a:r>
                          <a:endParaRPr lang="fr-FR" sz="2400" dirty="0">
                            <a:latin typeface="Andalus" panose="02020603050405020304" pitchFamily="18" charset="-78"/>
                            <a:cs typeface="Andalus" panose="02020603050405020304" pitchFamily="18" charset="-78"/>
                          </a:endParaRPr>
                        </a:p>
                        <a:p>
                          <a:endParaRPr lang="fr-FR" dirty="0"/>
                        </a:p>
                      </a:txBody>
                      <a:tcPr/>
                    </a:tc>
                    <a:tc>
                      <a:txBody>
                        <a:bodyPr/>
                        <a:lstStyle/>
                        <a:p>
                          <a:r>
                            <a:rPr lang="fr-FR" sz="1800" kern="1200" dirty="0" smtClean="0">
                              <a:solidFill>
                                <a:schemeClr val="dk1"/>
                              </a:solidFill>
                              <a:effectLst/>
                              <a:latin typeface="Andalus" panose="02020603050405020304" pitchFamily="18" charset="-78"/>
                              <a:ea typeface="+mn-ea"/>
                              <a:cs typeface="Andalus" panose="02020603050405020304" pitchFamily="18" charset="-78"/>
                            </a:rPr>
                            <a:t>Dans le cas d’une surface réfléchissante, la correspondance entre la distance image et la nature de l’image   :</a:t>
                          </a:r>
                          <a:endParaRPr lang="fr-FR" sz="1800" kern="1200" dirty="0">
                            <a:solidFill>
                              <a:schemeClr val="dk1"/>
                            </a:solidFill>
                            <a:effectLst/>
                            <a:latin typeface="Andalus" panose="02020603050405020304" pitchFamily="18" charset="-78"/>
                            <a:ea typeface="+mn-ea"/>
                            <a:cs typeface="Andalus" panose="02020603050405020304" pitchFamily="18" charset="-78"/>
                          </a:endParaRPr>
                        </a:p>
                        <a:p>
                          <a:r>
                            <a:rPr lang="fr-FR" sz="1800" kern="1200" dirty="0">
                              <a:solidFill>
                                <a:schemeClr val="dk1"/>
                              </a:solidFill>
                              <a:effectLst/>
                              <a:latin typeface="Andalus" panose="02020603050405020304" pitchFamily="18" charset="-78"/>
                              <a:ea typeface="+mn-ea"/>
                              <a:cs typeface="Andalus" panose="02020603050405020304" pitchFamily="18" charset="-78"/>
                            </a:rPr>
                            <a:t>A. </a:t>
                          </a:r>
                          <a14:m>
                            <m:oMath xmlns:m="http://schemas.openxmlformats.org/officeDocument/2006/math">
                              <m:acc>
                                <m:accPr>
                                  <m:chr m:val="̅"/>
                                  <m:ctrlPr>
                                    <a:rPr lang="fr-FR" sz="1800" i="1" kern="1200">
                                      <a:solidFill>
                                        <a:schemeClr val="dk1"/>
                                      </a:solidFill>
                                      <a:effectLst/>
                                      <a:latin typeface="+mn-lt"/>
                                      <a:ea typeface="+mn-ea"/>
                                      <a:cs typeface="+mn-cs"/>
                                    </a:rPr>
                                  </m:ctrlPr>
                                </m:accPr>
                                <m:e>
                                  <m:r>
                                    <a:rPr lang="fr-FR" sz="1800" i="1" kern="1200">
                                      <a:solidFill>
                                        <a:schemeClr val="dk1"/>
                                      </a:solidFill>
                                      <a:effectLst/>
                                      <a:latin typeface="+mn-lt"/>
                                      <a:ea typeface="+mn-ea"/>
                                      <a:cs typeface="+mn-cs"/>
                                    </a:rPr>
                                    <m:t>𝑆𝐴</m:t>
                                  </m:r>
                                  <m:r>
                                    <a:rPr lang="fr-FR" sz="1800" i="1" kern="1200">
                                      <a:solidFill>
                                        <a:schemeClr val="dk1"/>
                                      </a:solidFill>
                                      <a:effectLst/>
                                      <a:latin typeface="+mn-lt"/>
                                      <a:ea typeface="+mn-ea"/>
                                      <a:cs typeface="+mn-cs"/>
                                    </a:rPr>
                                    <m:t>′</m:t>
                                  </m:r>
                                </m:e>
                              </m:acc>
                              <m:r>
                                <a:rPr lang="fr-FR" sz="1800" i="1" kern="1200">
                                  <a:solidFill>
                                    <a:schemeClr val="dk1"/>
                                  </a:solidFill>
                                  <a:effectLst/>
                                  <a:latin typeface="+mn-lt"/>
                                  <a:ea typeface="+mn-ea"/>
                                  <a:cs typeface="+mn-cs"/>
                                </a:rPr>
                                <m:t>&lt;0</m:t>
                              </m:r>
                            </m:oMath>
                          </a14:m>
                          <a:r>
                            <a:rPr lang="fr-FR" sz="1800" kern="1200" dirty="0">
                              <a:solidFill>
                                <a:schemeClr val="dk1"/>
                              </a:solidFill>
                              <a:effectLst/>
                              <a:latin typeface="Andalus" panose="02020603050405020304" pitchFamily="18" charset="-78"/>
                              <a:ea typeface="+mn-ea"/>
                              <a:cs typeface="Andalus" panose="02020603050405020304" pitchFamily="18" charset="-78"/>
                            </a:rPr>
                            <a:t> </a:t>
                          </a:r>
                          <a14:m>
                            <m:oMath xmlns:m="http://schemas.openxmlformats.org/officeDocument/2006/math">
                              <m:r>
                                <a:rPr lang="fr-FR" sz="1800" i="1" kern="1200">
                                  <a:solidFill>
                                    <a:schemeClr val="dk1"/>
                                  </a:solidFill>
                                  <a:effectLst/>
                                  <a:latin typeface="+mn-lt"/>
                                  <a:ea typeface="+mn-ea"/>
                                  <a:cs typeface="+mn-cs"/>
                                </a:rPr>
                                <m:t>⟹</m:t>
                              </m:r>
                            </m:oMath>
                          </a14:m>
                          <a:r>
                            <a:rPr lang="fr-FR" sz="1800" kern="1200" dirty="0">
                              <a:solidFill>
                                <a:schemeClr val="dk1"/>
                              </a:solidFill>
                              <a:effectLst/>
                              <a:latin typeface="Andalus" panose="02020603050405020304" pitchFamily="18" charset="-78"/>
                              <a:ea typeface="+mn-ea"/>
                              <a:cs typeface="Andalus" panose="02020603050405020304" pitchFamily="18" charset="-78"/>
                            </a:rPr>
                            <a:t> L’image est réelle ;</a:t>
                          </a:r>
                        </a:p>
                        <a:p>
                          <a:r>
                            <a:rPr lang="fr-FR" sz="1800" kern="1200" dirty="0">
                              <a:solidFill>
                                <a:schemeClr val="dk1"/>
                              </a:solidFill>
                              <a:effectLst/>
                              <a:latin typeface="Andalus" panose="02020603050405020304" pitchFamily="18" charset="-78"/>
                              <a:ea typeface="+mn-ea"/>
                              <a:cs typeface="Andalus" panose="02020603050405020304" pitchFamily="18" charset="-78"/>
                            </a:rPr>
                            <a:t>B. </a:t>
                          </a:r>
                          <a14:m>
                            <m:oMath xmlns:m="http://schemas.openxmlformats.org/officeDocument/2006/math">
                              <m:acc>
                                <m:accPr>
                                  <m:chr m:val="̅"/>
                                  <m:ctrlPr>
                                    <a:rPr lang="fr-FR" sz="1800" i="1" kern="1200">
                                      <a:solidFill>
                                        <a:schemeClr val="dk1"/>
                                      </a:solidFill>
                                      <a:effectLst/>
                                      <a:latin typeface="+mn-lt"/>
                                      <a:ea typeface="+mn-ea"/>
                                      <a:cs typeface="+mn-cs"/>
                                    </a:rPr>
                                  </m:ctrlPr>
                                </m:accPr>
                                <m:e>
                                  <m:r>
                                    <a:rPr lang="fr-FR" sz="1800" i="1" kern="1200">
                                      <a:solidFill>
                                        <a:schemeClr val="dk1"/>
                                      </a:solidFill>
                                      <a:effectLst/>
                                      <a:latin typeface="+mn-lt"/>
                                      <a:ea typeface="+mn-ea"/>
                                      <a:cs typeface="+mn-cs"/>
                                    </a:rPr>
                                    <m:t>𝑆𝐴</m:t>
                                  </m:r>
                                  <m:r>
                                    <a:rPr lang="fr-FR" sz="1800" i="1" kern="1200">
                                      <a:solidFill>
                                        <a:schemeClr val="dk1"/>
                                      </a:solidFill>
                                      <a:effectLst/>
                                      <a:latin typeface="+mn-lt"/>
                                      <a:ea typeface="+mn-ea"/>
                                      <a:cs typeface="+mn-cs"/>
                                    </a:rPr>
                                    <m:t>′</m:t>
                                  </m:r>
                                </m:e>
                              </m:acc>
                              <m:r>
                                <a:rPr lang="fr-FR" sz="1800" i="1" kern="1200">
                                  <a:solidFill>
                                    <a:schemeClr val="dk1"/>
                                  </a:solidFill>
                                  <a:effectLst/>
                                  <a:latin typeface="+mn-lt"/>
                                  <a:ea typeface="+mn-ea"/>
                                  <a:cs typeface="+mn-cs"/>
                                </a:rPr>
                                <m:t>&lt;0</m:t>
                              </m:r>
                            </m:oMath>
                          </a14:m>
                          <a:r>
                            <a:rPr lang="fr-FR" sz="1800" kern="1200" dirty="0">
                              <a:solidFill>
                                <a:schemeClr val="dk1"/>
                              </a:solidFill>
                              <a:effectLst/>
                              <a:latin typeface="Andalus" panose="02020603050405020304" pitchFamily="18" charset="-78"/>
                              <a:ea typeface="+mn-ea"/>
                              <a:cs typeface="Andalus" panose="02020603050405020304" pitchFamily="18" charset="-78"/>
                            </a:rPr>
                            <a:t> </a:t>
                          </a:r>
                          <a14:m>
                            <m:oMath xmlns:m="http://schemas.openxmlformats.org/officeDocument/2006/math">
                              <m:r>
                                <a:rPr lang="fr-FR" sz="1800" i="1" kern="1200">
                                  <a:solidFill>
                                    <a:schemeClr val="dk1"/>
                                  </a:solidFill>
                                  <a:effectLst/>
                                  <a:latin typeface="+mn-lt"/>
                                  <a:ea typeface="+mn-ea"/>
                                  <a:cs typeface="+mn-cs"/>
                                </a:rPr>
                                <m:t>⟹</m:t>
                              </m:r>
                            </m:oMath>
                          </a14:m>
                          <a:r>
                            <a:rPr lang="fr-FR" sz="1800" kern="1200" dirty="0">
                              <a:solidFill>
                                <a:schemeClr val="dk1"/>
                              </a:solidFill>
                              <a:effectLst/>
                              <a:latin typeface="Andalus" panose="02020603050405020304" pitchFamily="18" charset="-78"/>
                              <a:ea typeface="+mn-ea"/>
                              <a:cs typeface="Andalus" panose="02020603050405020304" pitchFamily="18" charset="-78"/>
                            </a:rPr>
                            <a:t> L’image est virtuelle </a:t>
                          </a:r>
                        </a:p>
                        <a:p>
                          <a:r>
                            <a:rPr lang="fr-FR" sz="1800" kern="1200" dirty="0">
                              <a:solidFill>
                                <a:schemeClr val="dk1"/>
                              </a:solidFill>
                              <a:effectLst/>
                              <a:latin typeface="Andalus" panose="02020603050405020304" pitchFamily="18" charset="-78"/>
                              <a:ea typeface="+mn-ea"/>
                              <a:cs typeface="Andalus" panose="02020603050405020304" pitchFamily="18" charset="-78"/>
                            </a:rPr>
                            <a:t>C. </a:t>
                          </a:r>
                          <a14:m>
                            <m:oMath xmlns:m="http://schemas.openxmlformats.org/officeDocument/2006/math">
                              <m:acc>
                                <m:accPr>
                                  <m:chr m:val="̅"/>
                                  <m:ctrlPr>
                                    <a:rPr lang="fr-FR" sz="1800" i="1" kern="1200">
                                      <a:solidFill>
                                        <a:schemeClr val="dk1"/>
                                      </a:solidFill>
                                      <a:effectLst/>
                                      <a:latin typeface="+mn-lt"/>
                                      <a:ea typeface="+mn-ea"/>
                                      <a:cs typeface="+mn-cs"/>
                                    </a:rPr>
                                  </m:ctrlPr>
                                </m:accPr>
                                <m:e>
                                  <m:r>
                                    <a:rPr lang="fr-FR" sz="1800" i="1" kern="1200">
                                      <a:solidFill>
                                        <a:schemeClr val="dk1"/>
                                      </a:solidFill>
                                      <a:effectLst/>
                                      <a:latin typeface="+mn-lt"/>
                                      <a:ea typeface="+mn-ea"/>
                                      <a:cs typeface="+mn-cs"/>
                                    </a:rPr>
                                    <m:t>𝑆𝐴</m:t>
                                  </m:r>
                                  <m:r>
                                    <a:rPr lang="fr-FR" sz="1800" i="1" kern="1200">
                                      <a:solidFill>
                                        <a:schemeClr val="dk1"/>
                                      </a:solidFill>
                                      <a:effectLst/>
                                      <a:latin typeface="+mn-lt"/>
                                      <a:ea typeface="+mn-ea"/>
                                      <a:cs typeface="+mn-cs"/>
                                    </a:rPr>
                                    <m:t>′</m:t>
                                  </m:r>
                                </m:e>
                              </m:acc>
                              <m:r>
                                <a:rPr lang="fr-FR" sz="1800" i="1" kern="1200">
                                  <a:solidFill>
                                    <a:schemeClr val="dk1"/>
                                  </a:solidFill>
                                  <a:effectLst/>
                                  <a:latin typeface="+mn-lt"/>
                                  <a:ea typeface="+mn-ea"/>
                                  <a:cs typeface="+mn-cs"/>
                                </a:rPr>
                                <m:t>&gt;0</m:t>
                              </m:r>
                            </m:oMath>
                          </a14:m>
                          <a:r>
                            <a:rPr lang="fr-FR" sz="1800" kern="1200" dirty="0">
                              <a:solidFill>
                                <a:schemeClr val="dk1"/>
                              </a:solidFill>
                              <a:effectLst/>
                              <a:latin typeface="Andalus" panose="02020603050405020304" pitchFamily="18" charset="-78"/>
                              <a:ea typeface="+mn-ea"/>
                              <a:cs typeface="Andalus" panose="02020603050405020304" pitchFamily="18" charset="-78"/>
                            </a:rPr>
                            <a:t> </a:t>
                          </a:r>
                          <a14:m>
                            <m:oMath xmlns:m="http://schemas.openxmlformats.org/officeDocument/2006/math">
                              <m:r>
                                <a:rPr lang="fr-FR" sz="1800" i="1" kern="1200">
                                  <a:solidFill>
                                    <a:schemeClr val="dk1"/>
                                  </a:solidFill>
                                  <a:effectLst/>
                                  <a:latin typeface="+mn-lt"/>
                                  <a:ea typeface="+mn-ea"/>
                                  <a:cs typeface="+mn-cs"/>
                                </a:rPr>
                                <m:t>⟹</m:t>
                              </m:r>
                            </m:oMath>
                          </a14:m>
                          <a:r>
                            <a:rPr lang="fr-FR" sz="1800" kern="1200" dirty="0">
                              <a:solidFill>
                                <a:schemeClr val="dk1"/>
                              </a:solidFill>
                              <a:effectLst/>
                              <a:latin typeface="Andalus" panose="02020603050405020304" pitchFamily="18" charset="-78"/>
                              <a:ea typeface="+mn-ea"/>
                              <a:cs typeface="Andalus" panose="02020603050405020304" pitchFamily="18" charset="-78"/>
                            </a:rPr>
                            <a:t>  L’image est virtuelle </a:t>
                          </a:r>
                        </a:p>
                        <a:p>
                          <a:r>
                            <a:rPr lang="fr-FR" sz="1800" kern="1200" dirty="0">
                              <a:solidFill>
                                <a:schemeClr val="dk1"/>
                              </a:solidFill>
                              <a:effectLst/>
                              <a:latin typeface="Andalus" panose="02020603050405020304" pitchFamily="18" charset="-78"/>
                              <a:ea typeface="+mn-ea"/>
                              <a:cs typeface="Andalus" panose="02020603050405020304" pitchFamily="18" charset="-78"/>
                            </a:rPr>
                            <a:t>D. </a:t>
                          </a:r>
                          <a14:m>
                            <m:oMath xmlns:m="http://schemas.openxmlformats.org/officeDocument/2006/math">
                              <m:acc>
                                <m:accPr>
                                  <m:chr m:val="̅"/>
                                  <m:ctrlPr>
                                    <a:rPr lang="fr-FR" sz="1800" i="1" kern="1200">
                                      <a:solidFill>
                                        <a:schemeClr val="dk1"/>
                                      </a:solidFill>
                                      <a:effectLst/>
                                      <a:latin typeface="+mn-lt"/>
                                      <a:ea typeface="+mn-ea"/>
                                      <a:cs typeface="+mn-cs"/>
                                    </a:rPr>
                                  </m:ctrlPr>
                                </m:accPr>
                                <m:e>
                                  <m:r>
                                    <a:rPr lang="fr-FR" sz="1800" i="1" kern="1200">
                                      <a:solidFill>
                                        <a:schemeClr val="dk1"/>
                                      </a:solidFill>
                                      <a:effectLst/>
                                      <a:latin typeface="+mn-lt"/>
                                      <a:ea typeface="+mn-ea"/>
                                      <a:cs typeface="+mn-cs"/>
                                    </a:rPr>
                                    <m:t>𝑆𝐴</m:t>
                                  </m:r>
                                  <m:r>
                                    <a:rPr lang="fr-FR" sz="1800" i="1" kern="1200">
                                      <a:solidFill>
                                        <a:schemeClr val="dk1"/>
                                      </a:solidFill>
                                      <a:effectLst/>
                                      <a:latin typeface="+mn-lt"/>
                                      <a:ea typeface="+mn-ea"/>
                                      <a:cs typeface="+mn-cs"/>
                                    </a:rPr>
                                    <m:t>′</m:t>
                                  </m:r>
                                </m:e>
                              </m:acc>
                              <m:r>
                                <a:rPr lang="fr-FR" sz="1800" i="1" kern="1200">
                                  <a:solidFill>
                                    <a:schemeClr val="dk1"/>
                                  </a:solidFill>
                                  <a:effectLst/>
                                  <a:latin typeface="+mn-lt"/>
                                  <a:ea typeface="+mn-ea"/>
                                  <a:cs typeface="+mn-cs"/>
                                </a:rPr>
                                <m:t>&gt;0</m:t>
                              </m:r>
                            </m:oMath>
                          </a14:m>
                          <a:r>
                            <a:rPr lang="fr-FR" sz="1800" kern="1200" dirty="0">
                              <a:solidFill>
                                <a:schemeClr val="dk1"/>
                              </a:solidFill>
                              <a:effectLst/>
                              <a:latin typeface="Andalus" panose="02020603050405020304" pitchFamily="18" charset="-78"/>
                              <a:ea typeface="+mn-ea"/>
                              <a:cs typeface="Andalus" panose="02020603050405020304" pitchFamily="18" charset="-78"/>
                            </a:rPr>
                            <a:t> </a:t>
                          </a:r>
                          <a14:m>
                            <m:oMath xmlns:m="http://schemas.openxmlformats.org/officeDocument/2006/math">
                              <m:r>
                                <a:rPr lang="fr-FR" sz="1800" i="1" kern="1200">
                                  <a:solidFill>
                                    <a:schemeClr val="dk1"/>
                                  </a:solidFill>
                                  <a:effectLst/>
                                  <a:latin typeface="+mn-lt"/>
                                  <a:ea typeface="+mn-ea"/>
                                  <a:cs typeface="+mn-cs"/>
                                </a:rPr>
                                <m:t>⟹</m:t>
                              </m:r>
                            </m:oMath>
                          </a14:m>
                          <a:r>
                            <a:rPr lang="fr-FR" sz="1800" kern="1200" dirty="0">
                              <a:solidFill>
                                <a:schemeClr val="dk1"/>
                              </a:solidFill>
                              <a:effectLst/>
                              <a:latin typeface="Andalus" panose="02020603050405020304" pitchFamily="18" charset="-78"/>
                              <a:ea typeface="+mn-ea"/>
                              <a:cs typeface="Andalus" panose="02020603050405020304" pitchFamily="18" charset="-78"/>
                            </a:rPr>
                            <a:t>  L’image est réelle </a:t>
                          </a:r>
                        </a:p>
                        <a:p>
                          <a:r>
                            <a:rPr lang="fr-FR" sz="1800" kern="1200" dirty="0">
                              <a:solidFill>
                                <a:schemeClr val="dk1"/>
                              </a:solidFill>
                              <a:effectLst/>
                              <a:latin typeface="Andalus" panose="02020603050405020304" pitchFamily="18" charset="-78"/>
                              <a:ea typeface="+mn-ea"/>
                              <a:cs typeface="Andalus" panose="02020603050405020304" pitchFamily="18" charset="-78"/>
                            </a:rPr>
                            <a:t>E. </a:t>
                          </a:r>
                          <a14:m>
                            <m:oMath xmlns:m="http://schemas.openxmlformats.org/officeDocument/2006/math">
                              <m:acc>
                                <m:accPr>
                                  <m:chr m:val="̅"/>
                                  <m:ctrlPr>
                                    <a:rPr lang="fr-FR" sz="1800" i="1" kern="1200">
                                      <a:solidFill>
                                        <a:schemeClr val="dk1"/>
                                      </a:solidFill>
                                      <a:effectLst/>
                                      <a:latin typeface="+mn-lt"/>
                                      <a:ea typeface="+mn-ea"/>
                                      <a:cs typeface="+mn-cs"/>
                                    </a:rPr>
                                  </m:ctrlPr>
                                </m:accPr>
                                <m:e>
                                  <m:r>
                                    <a:rPr lang="fr-FR" sz="1800" i="1" kern="1200">
                                      <a:solidFill>
                                        <a:schemeClr val="dk1"/>
                                      </a:solidFill>
                                      <a:effectLst/>
                                      <a:latin typeface="+mn-lt"/>
                                      <a:ea typeface="+mn-ea"/>
                                      <a:cs typeface="+mn-cs"/>
                                    </a:rPr>
                                    <m:t>𝑆𝐴</m:t>
                                  </m:r>
                                  <m:r>
                                    <a:rPr lang="fr-FR" sz="1800" i="1" kern="1200">
                                      <a:solidFill>
                                        <a:schemeClr val="dk1"/>
                                      </a:solidFill>
                                      <a:effectLst/>
                                      <a:latin typeface="+mn-lt"/>
                                      <a:ea typeface="+mn-ea"/>
                                      <a:cs typeface="+mn-cs"/>
                                    </a:rPr>
                                    <m:t>′</m:t>
                                  </m:r>
                                </m:e>
                              </m:acc>
                              <m:r>
                                <a:rPr lang="fr-FR" sz="1800" i="1" kern="1200">
                                  <a:solidFill>
                                    <a:schemeClr val="dk1"/>
                                  </a:solidFill>
                                  <a:effectLst/>
                                  <a:latin typeface="+mn-lt"/>
                                  <a:ea typeface="+mn-ea"/>
                                  <a:cs typeface="+mn-cs"/>
                                </a:rPr>
                                <m:t>&lt;0</m:t>
                              </m:r>
                            </m:oMath>
                          </a14:m>
                          <a:r>
                            <a:rPr lang="fr-FR" sz="1800" kern="1200" dirty="0">
                              <a:solidFill>
                                <a:schemeClr val="dk1"/>
                              </a:solidFill>
                              <a:effectLst/>
                              <a:latin typeface="Andalus" panose="02020603050405020304" pitchFamily="18" charset="-78"/>
                              <a:ea typeface="+mn-ea"/>
                              <a:cs typeface="Andalus" panose="02020603050405020304" pitchFamily="18" charset="-78"/>
                            </a:rPr>
                            <a:t> </a:t>
                          </a:r>
                          <a14:m>
                            <m:oMath xmlns:m="http://schemas.openxmlformats.org/officeDocument/2006/math">
                              <m:r>
                                <a:rPr lang="fr-FR" sz="1800" i="1" kern="1200">
                                  <a:solidFill>
                                    <a:schemeClr val="dk1"/>
                                  </a:solidFill>
                                  <a:effectLst/>
                                  <a:latin typeface="+mn-lt"/>
                                  <a:ea typeface="+mn-ea"/>
                                  <a:cs typeface="+mn-cs"/>
                                </a:rPr>
                                <m:t>⟹</m:t>
                              </m:r>
                            </m:oMath>
                          </a14:m>
                          <a:r>
                            <a:rPr lang="fr-FR" sz="1800" kern="1200" dirty="0">
                              <a:solidFill>
                                <a:schemeClr val="dk1"/>
                              </a:solidFill>
                              <a:effectLst/>
                              <a:latin typeface="Andalus" panose="02020603050405020304" pitchFamily="18" charset="-78"/>
                              <a:ea typeface="+mn-ea"/>
                              <a:cs typeface="Andalus" panose="02020603050405020304" pitchFamily="18" charset="-78"/>
                            </a:rPr>
                            <a:t> L’image est réelle  et renversée </a:t>
                          </a:r>
                          <a:endParaRPr lang="fr-FR" dirty="0">
                            <a:latin typeface="Andalus" panose="02020603050405020304" pitchFamily="18" charset="-78"/>
                            <a:cs typeface="Andalus" panose="02020603050405020304" pitchFamily="18" charset="-78"/>
                          </a:endParaRPr>
                        </a:p>
                      </a:txBody>
                      <a:tcPr/>
                    </a:tc>
                    <a:extLst>
                      <a:ext uri="{0D108BD9-81ED-4DB2-BD59-A6C34878D82A}">
                        <a16:rowId xmlns:a16="http://schemas.microsoft.com/office/drawing/2014/main" val="202417223"/>
                      </a:ext>
                    </a:extLst>
                  </a:tr>
                </a:tbl>
              </a:graphicData>
            </a:graphic>
          </p:graphicFrame>
        </mc:Choice>
        <mc:Fallback>
          <p:graphicFrame>
            <p:nvGraphicFramePr>
              <p:cNvPr id="6" name="Table 5"/>
              <p:cNvGraphicFramePr>
                <a:graphicFrameLocks noGrp="1"/>
              </p:cNvGraphicFramePr>
              <p:nvPr>
                <p:extLst>
                  <p:ext uri="{D42A27DB-BD31-4B8C-83A1-F6EECF244321}">
                    <p14:modId xmlns:p14="http://schemas.microsoft.com/office/powerpoint/2010/main" val="153548324"/>
                  </p:ext>
                </p:extLst>
              </p:nvPr>
            </p:nvGraphicFramePr>
            <p:xfrm>
              <a:off x="1157793" y="639280"/>
              <a:ext cx="8128000" cy="5970143"/>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856706799"/>
                        </a:ext>
                      </a:extLst>
                    </a:gridCol>
                    <a:gridCol w="4064000">
                      <a:extLst>
                        <a:ext uri="{9D8B030D-6E8A-4147-A177-3AD203B41FA5}">
                          <a16:colId xmlns:a16="http://schemas.microsoft.com/office/drawing/2014/main" val="294961695"/>
                        </a:ext>
                      </a:extLst>
                    </a:gridCol>
                  </a:tblGrid>
                  <a:tr h="3108960">
                    <a:tc>
                      <a:txBody>
                        <a:bodyPr/>
                        <a:lstStyle/>
                        <a:p>
                          <a:endParaRPr lang="fr-FR"/>
                        </a:p>
                      </a:txBody>
                      <a:tcPr>
                        <a:blipFill>
                          <a:blip r:embed="rId2"/>
                          <a:stretch>
                            <a:fillRect l="-150" t="-783" r="-100449" b="-92368"/>
                          </a:stretch>
                        </a:blipFill>
                      </a:tcPr>
                    </a:tc>
                    <a:tc>
                      <a:txBody>
                        <a:bodyPr/>
                        <a:lstStyle/>
                        <a:p>
                          <a:r>
                            <a:rPr lang="fr-FR" dirty="0" smtClean="0">
                              <a:latin typeface="Andalus" panose="02020603050405020304" pitchFamily="18" charset="-78"/>
                              <a:cs typeface="Andalus" panose="02020603050405020304" pitchFamily="18" charset="-78"/>
                            </a:rPr>
                            <a:t>D’après la relation du dioptre plan on affirme que :</a:t>
                          </a:r>
                        </a:p>
                        <a:p>
                          <a:r>
                            <a:rPr lang="fr-FR" dirty="0" smtClean="0">
                              <a:latin typeface="Andalus" panose="02020603050405020304" pitchFamily="18" charset="-78"/>
                              <a:cs typeface="Andalus" panose="02020603050405020304" pitchFamily="18" charset="-78"/>
                            </a:rPr>
                            <a:t>A. Le point objet et le point image se trouve du même côté de la surface </a:t>
                          </a:r>
                          <a:r>
                            <a:rPr lang="fr-FR" dirty="0" err="1" smtClean="0">
                              <a:latin typeface="Andalus" panose="02020603050405020304" pitchFamily="18" charset="-78"/>
                              <a:cs typeface="Andalus" panose="02020603050405020304" pitchFamily="18" charset="-78"/>
                            </a:rPr>
                            <a:t>réfractante</a:t>
                          </a:r>
                          <a:r>
                            <a:rPr lang="fr-FR" dirty="0" smtClean="0">
                              <a:latin typeface="Andalus" panose="02020603050405020304" pitchFamily="18" charset="-78"/>
                              <a:cs typeface="Andalus" panose="02020603050405020304" pitchFamily="18" charset="-78"/>
                            </a:rPr>
                            <a:t>.</a:t>
                          </a:r>
                        </a:p>
                        <a:p>
                          <a:r>
                            <a:rPr lang="fr-FR" dirty="0" smtClean="0">
                              <a:latin typeface="Andalus" panose="02020603050405020304" pitchFamily="18" charset="-78"/>
                              <a:cs typeface="Andalus" panose="02020603050405020304" pitchFamily="18" charset="-78"/>
                            </a:rPr>
                            <a:t>B. Si l’objet est réel, l’image est réelle.</a:t>
                          </a:r>
                        </a:p>
                        <a:p>
                          <a:r>
                            <a:rPr lang="fr-FR" dirty="0" smtClean="0">
                              <a:latin typeface="Andalus" panose="02020603050405020304" pitchFamily="18" charset="-78"/>
                              <a:cs typeface="Andalus" panose="02020603050405020304" pitchFamily="18" charset="-78"/>
                            </a:rPr>
                            <a:t>C. Si l’objet est virtuel, l’image est virtuelle.</a:t>
                          </a:r>
                        </a:p>
                        <a:p>
                          <a:r>
                            <a:rPr lang="fr-FR" dirty="0" smtClean="0">
                              <a:latin typeface="Andalus" panose="02020603050405020304" pitchFamily="18" charset="-78"/>
                              <a:cs typeface="Andalus" panose="02020603050405020304" pitchFamily="18" charset="-78"/>
                            </a:rPr>
                            <a:t>D. Si l’objet est réel, l’image est virtuelle.</a:t>
                          </a:r>
                        </a:p>
                        <a:p>
                          <a:r>
                            <a:rPr lang="fr-FR" dirty="0" smtClean="0">
                              <a:latin typeface="Andalus" panose="02020603050405020304" pitchFamily="18" charset="-78"/>
                              <a:cs typeface="Andalus" panose="02020603050405020304" pitchFamily="18" charset="-78"/>
                            </a:rPr>
                            <a:t>E. Si l’objet est virtuel, l’image est réelle. </a:t>
                          </a:r>
                        </a:p>
                        <a:p>
                          <a:endParaRPr lang="fr-FR" dirty="0"/>
                        </a:p>
                      </a:txBody>
                      <a:tcPr/>
                    </a:tc>
                    <a:extLst>
                      <a:ext uri="{0D108BD9-81ED-4DB2-BD59-A6C34878D82A}">
                        <a16:rowId xmlns:a16="http://schemas.microsoft.com/office/drawing/2014/main" val="2877882014"/>
                      </a:ext>
                    </a:extLst>
                  </a:tr>
                  <a:tr h="2861183">
                    <a:tc>
                      <a:txBody>
                        <a:bodyPr/>
                        <a:lstStyle/>
                        <a:p>
                          <a:endParaRPr lang="fr-FR"/>
                        </a:p>
                      </a:txBody>
                      <a:tcPr>
                        <a:blipFill>
                          <a:blip r:embed="rId2"/>
                          <a:stretch>
                            <a:fillRect l="-150" t="-109574" r="-100449" b="-426"/>
                          </a:stretch>
                        </a:blipFill>
                      </a:tcPr>
                    </a:tc>
                    <a:tc>
                      <a:txBody>
                        <a:bodyPr/>
                        <a:lstStyle/>
                        <a:p>
                          <a:endParaRPr lang="fr-FR"/>
                        </a:p>
                      </a:txBody>
                      <a:tcPr>
                        <a:blipFill>
                          <a:blip r:embed="rId2"/>
                          <a:stretch>
                            <a:fillRect l="-100300" t="-109574" r="-600" b="-426"/>
                          </a:stretch>
                        </a:blipFill>
                      </a:tcPr>
                    </a:tc>
                    <a:extLst>
                      <a:ext uri="{0D108BD9-81ED-4DB2-BD59-A6C34878D82A}">
                        <a16:rowId xmlns:a16="http://schemas.microsoft.com/office/drawing/2014/main" val="202417223"/>
                      </a:ext>
                    </a:extLst>
                  </a:tr>
                </a:tbl>
              </a:graphicData>
            </a:graphic>
          </p:graphicFrame>
        </mc:Fallback>
      </mc:AlternateContent>
    </p:spTree>
    <p:extLst>
      <p:ext uri="{BB962C8B-B14F-4D97-AF65-F5344CB8AC3E}">
        <p14:creationId xmlns:p14="http://schemas.microsoft.com/office/powerpoint/2010/main" val="797867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2" name="Table 1"/>
              <p:cNvGraphicFramePr>
                <a:graphicFrameLocks noGrp="1"/>
              </p:cNvGraphicFramePr>
              <p:nvPr>
                <p:extLst>
                  <p:ext uri="{D42A27DB-BD31-4B8C-83A1-F6EECF244321}">
                    <p14:modId xmlns:p14="http://schemas.microsoft.com/office/powerpoint/2010/main" val="2884920452"/>
                  </p:ext>
                </p:extLst>
              </p:nvPr>
            </p:nvGraphicFramePr>
            <p:xfrm>
              <a:off x="2032000" y="719666"/>
              <a:ext cx="8128000" cy="28346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930442875"/>
                        </a:ext>
                      </a:extLst>
                    </a:gridCol>
                    <a:gridCol w="4064000">
                      <a:extLst>
                        <a:ext uri="{9D8B030D-6E8A-4147-A177-3AD203B41FA5}">
                          <a16:colId xmlns:a16="http://schemas.microsoft.com/office/drawing/2014/main" val="2935211706"/>
                        </a:ext>
                      </a:extLst>
                    </a:gridCol>
                  </a:tblGrid>
                  <a:tr h="370840">
                    <a:tc>
                      <a:txBody>
                        <a:bodyPr/>
                        <a:lstStyle/>
                        <a:p>
                          <a:r>
                            <a:rPr lang="fr-FR" sz="1800" b="1" kern="1200" dirty="0" smtClean="0">
                              <a:solidFill>
                                <a:schemeClr val="lt1"/>
                              </a:solidFill>
                              <a:effectLst/>
                              <a:latin typeface="Andalus" panose="02020603050405020304" pitchFamily="18" charset="-78"/>
                              <a:ea typeface="+mn-ea"/>
                              <a:cs typeface="Andalus" panose="02020603050405020304" pitchFamily="18" charset="-78"/>
                            </a:rPr>
                            <a:t>Un objet réel est AB st placé à 40cm en avant d’un miroir concave de rayon R=50cm, perpendiculairement à l’axe optique : son image A’B’ est située à (en cm)</a:t>
                          </a:r>
                        </a:p>
                        <a:p>
                          <a:r>
                            <a:rPr lang="fr-FR" sz="1800" b="1" kern="1200" dirty="0" smtClean="0">
                              <a:solidFill>
                                <a:schemeClr val="lt1"/>
                              </a:solidFill>
                              <a:effectLst/>
                              <a:latin typeface="Andalus" panose="02020603050405020304" pitchFamily="18" charset="-78"/>
                              <a:ea typeface="+mn-ea"/>
                              <a:cs typeface="Andalus" panose="02020603050405020304" pitchFamily="18" charset="-78"/>
                            </a:rPr>
                            <a:t>A. 37.5	</a:t>
                          </a:r>
                        </a:p>
                        <a:p>
                          <a:r>
                            <a:rPr lang="fr-FR" sz="1800" b="1" kern="1200" dirty="0" smtClean="0">
                              <a:solidFill>
                                <a:schemeClr val="lt1"/>
                              </a:solidFill>
                              <a:effectLst/>
                              <a:latin typeface="Andalus" panose="02020603050405020304" pitchFamily="18" charset="-78"/>
                              <a:ea typeface="+mn-ea"/>
                              <a:cs typeface="Andalus" panose="02020603050405020304" pitchFamily="18" charset="-78"/>
                            </a:rPr>
                            <a:t>B. 67 	</a:t>
                          </a:r>
                        </a:p>
                        <a:p>
                          <a:r>
                            <a:rPr lang="fr-FR" sz="1800" b="1" kern="1200" dirty="0" smtClean="0">
                              <a:solidFill>
                                <a:schemeClr val="lt1"/>
                              </a:solidFill>
                              <a:effectLst/>
                              <a:latin typeface="Andalus" panose="02020603050405020304" pitchFamily="18" charset="-78"/>
                              <a:ea typeface="+mn-ea"/>
                              <a:cs typeface="Andalus" panose="02020603050405020304" pitchFamily="18" charset="-78"/>
                            </a:rPr>
                            <a:t>C.-17		</a:t>
                          </a:r>
                        </a:p>
                        <a:p>
                          <a:r>
                            <a:rPr lang="fr-FR" sz="1800" b="1" kern="1200" dirty="0" smtClean="0">
                              <a:solidFill>
                                <a:schemeClr val="lt1"/>
                              </a:solidFill>
                              <a:effectLst/>
                              <a:latin typeface="Andalus" panose="02020603050405020304" pitchFamily="18" charset="-78"/>
                              <a:ea typeface="+mn-ea"/>
                              <a:cs typeface="Andalus" panose="02020603050405020304" pitchFamily="18" charset="-78"/>
                            </a:rPr>
                            <a:t>D. -37.5		</a:t>
                          </a:r>
                        </a:p>
                        <a:p>
                          <a:r>
                            <a:rPr lang="fr-FR" sz="1800" b="1" kern="1200" dirty="0" smtClean="0">
                              <a:solidFill>
                                <a:schemeClr val="lt1"/>
                              </a:solidFill>
                              <a:effectLst/>
                              <a:latin typeface="Andalus" panose="02020603050405020304" pitchFamily="18" charset="-78"/>
                              <a:ea typeface="+mn-ea"/>
                              <a:cs typeface="Andalus" panose="02020603050405020304" pitchFamily="18" charset="-78"/>
                            </a:rPr>
                            <a:t>E. -67</a:t>
                          </a:r>
                          <a:endParaRPr lang="fr-FR" dirty="0">
                            <a:latin typeface="Andalus" panose="02020603050405020304" pitchFamily="18" charset="-78"/>
                            <a:cs typeface="Andalus" panose="02020603050405020304" pitchFamily="18" charset="-78"/>
                          </a:endParaRPr>
                        </a:p>
                      </a:txBody>
                      <a:tcPr/>
                    </a:tc>
                    <a:tc>
                      <a:txBody>
                        <a:bodyPr/>
                        <a:lstStyle/>
                        <a:p>
                          <a:r>
                            <a:rPr lang="fr-FR" sz="1800" b="1" kern="1200" dirty="0" smtClean="0">
                              <a:solidFill>
                                <a:schemeClr val="lt1"/>
                              </a:solidFill>
                              <a:effectLst/>
                              <a:latin typeface="Andalus" panose="02020603050405020304" pitchFamily="18" charset="-78"/>
                              <a:ea typeface="+mn-ea"/>
                              <a:cs typeface="Andalus" panose="02020603050405020304" pitchFamily="18" charset="-78"/>
                            </a:rPr>
                            <a:t>Dans le cas précédent,</a:t>
                          </a:r>
                          <a:endParaRPr lang="fr-FR" sz="1800" b="1" kern="1200" dirty="0">
                            <a:solidFill>
                              <a:schemeClr val="lt1"/>
                            </a:solidFill>
                            <a:effectLst/>
                            <a:latin typeface="Andalus" panose="02020603050405020304" pitchFamily="18" charset="-78"/>
                            <a:ea typeface="+mn-ea"/>
                            <a:cs typeface="Andalus" panose="02020603050405020304" pitchFamily="18" charset="-78"/>
                          </a:endParaRPr>
                        </a:p>
                        <a:p>
                          <a:r>
                            <a:rPr lang="fr-FR" sz="1800" b="1" kern="1200" dirty="0">
                              <a:solidFill>
                                <a:schemeClr val="lt1"/>
                              </a:solidFill>
                              <a:effectLst/>
                              <a:latin typeface="Andalus" panose="02020603050405020304" pitchFamily="18" charset="-78"/>
                              <a:ea typeface="+mn-ea"/>
                              <a:cs typeface="Andalus" panose="02020603050405020304" pitchFamily="18" charset="-78"/>
                            </a:rPr>
                            <a:t>Le grandissement transversal </a:t>
                          </a:r>
                          <a14:m>
                            <m:oMath xmlns:m="http://schemas.openxmlformats.org/officeDocument/2006/math">
                              <m:r>
                                <a:rPr lang="fr-FR" sz="1800" b="1" i="1" kern="1200">
                                  <a:solidFill>
                                    <a:schemeClr val="lt1"/>
                                  </a:solidFill>
                                  <a:effectLst/>
                                  <a:latin typeface="+mn-lt"/>
                                  <a:ea typeface="+mn-ea"/>
                                  <a:cs typeface="+mn-cs"/>
                                </a:rPr>
                                <m:t>𝛾</m:t>
                              </m:r>
                            </m:oMath>
                          </a14:m>
                          <a:r>
                            <a:rPr lang="fr-FR" sz="1800" b="1" kern="1200" dirty="0">
                              <a:solidFill>
                                <a:schemeClr val="lt1"/>
                              </a:solidFill>
                              <a:effectLst/>
                              <a:latin typeface="Andalus" panose="02020603050405020304" pitchFamily="18" charset="-78"/>
                              <a:ea typeface="+mn-ea"/>
                              <a:cs typeface="Andalus" panose="02020603050405020304" pitchFamily="18" charset="-78"/>
                            </a:rPr>
                            <a:t>est égale à :</a:t>
                          </a:r>
                        </a:p>
                        <a:p>
                          <a:r>
                            <a:rPr lang="fr-FR" sz="1800" b="1" kern="1200" dirty="0">
                              <a:solidFill>
                                <a:schemeClr val="lt1"/>
                              </a:solidFill>
                              <a:effectLst/>
                              <a:latin typeface="Andalus" panose="02020603050405020304" pitchFamily="18" charset="-78"/>
                              <a:ea typeface="+mn-ea"/>
                              <a:cs typeface="Andalus" panose="02020603050405020304" pitchFamily="18" charset="-78"/>
                            </a:rPr>
                            <a:t>A. 5/3	</a:t>
                          </a:r>
                        </a:p>
                        <a:p>
                          <a:r>
                            <a:rPr lang="fr-FR" sz="1800" b="1" kern="1200" dirty="0">
                              <a:solidFill>
                                <a:schemeClr val="lt1"/>
                              </a:solidFill>
                              <a:effectLst/>
                              <a:latin typeface="Andalus" panose="02020603050405020304" pitchFamily="18" charset="-78"/>
                              <a:ea typeface="+mn-ea"/>
                              <a:cs typeface="Andalus" panose="02020603050405020304" pitchFamily="18" charset="-78"/>
                            </a:rPr>
                            <a:t>B.1.3	</a:t>
                          </a:r>
                        </a:p>
                        <a:p>
                          <a:r>
                            <a:rPr lang="fr-FR" sz="1800" b="1" kern="1200" dirty="0">
                              <a:solidFill>
                                <a:schemeClr val="lt1"/>
                              </a:solidFill>
                              <a:effectLst/>
                              <a:latin typeface="Andalus" panose="02020603050405020304" pitchFamily="18" charset="-78"/>
                              <a:ea typeface="+mn-ea"/>
                              <a:cs typeface="Andalus" panose="02020603050405020304" pitchFamily="18" charset="-78"/>
                            </a:rPr>
                            <a:t>C. 1	</a:t>
                          </a:r>
                        </a:p>
                        <a:p>
                          <a:r>
                            <a:rPr lang="fr-FR" sz="1800" b="1" kern="1200" dirty="0">
                              <a:solidFill>
                                <a:schemeClr val="lt1"/>
                              </a:solidFill>
                              <a:effectLst/>
                              <a:latin typeface="Andalus" panose="02020603050405020304" pitchFamily="18" charset="-78"/>
                              <a:ea typeface="+mn-ea"/>
                              <a:cs typeface="Andalus" panose="02020603050405020304" pitchFamily="18" charset="-78"/>
                            </a:rPr>
                            <a:t>D. -1/3		</a:t>
                          </a:r>
                        </a:p>
                        <a:p>
                          <a:r>
                            <a:rPr lang="fr-FR" sz="1800" b="1" kern="1200" dirty="0">
                              <a:solidFill>
                                <a:schemeClr val="lt1"/>
                              </a:solidFill>
                              <a:effectLst/>
                              <a:latin typeface="Andalus" panose="02020603050405020304" pitchFamily="18" charset="-78"/>
                              <a:ea typeface="+mn-ea"/>
                              <a:cs typeface="Andalus" panose="02020603050405020304" pitchFamily="18" charset="-78"/>
                            </a:rPr>
                            <a:t>E. -5/3</a:t>
                          </a:r>
                          <a:endParaRPr lang="fr-FR" dirty="0">
                            <a:latin typeface="Andalus" panose="02020603050405020304" pitchFamily="18" charset="-78"/>
                            <a:cs typeface="Andalus" panose="02020603050405020304" pitchFamily="18" charset="-78"/>
                          </a:endParaRPr>
                        </a:p>
                      </a:txBody>
                      <a:tcPr/>
                    </a:tc>
                    <a:extLst>
                      <a:ext uri="{0D108BD9-81ED-4DB2-BD59-A6C34878D82A}">
                        <a16:rowId xmlns:a16="http://schemas.microsoft.com/office/drawing/2014/main" val="234355730"/>
                      </a:ext>
                    </a:extLst>
                  </a:tr>
                </a:tbl>
              </a:graphicData>
            </a:graphic>
          </p:graphicFrame>
        </mc:Choice>
        <mc:Fallback>
          <p:graphicFrame>
            <p:nvGraphicFramePr>
              <p:cNvPr id="2" name="Table 1"/>
              <p:cNvGraphicFramePr>
                <a:graphicFrameLocks noGrp="1"/>
              </p:cNvGraphicFramePr>
              <p:nvPr>
                <p:extLst>
                  <p:ext uri="{D42A27DB-BD31-4B8C-83A1-F6EECF244321}">
                    <p14:modId xmlns:p14="http://schemas.microsoft.com/office/powerpoint/2010/main" val="2884920452"/>
                  </p:ext>
                </p:extLst>
              </p:nvPr>
            </p:nvGraphicFramePr>
            <p:xfrm>
              <a:off x="2032000" y="719666"/>
              <a:ext cx="8128000" cy="28346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930442875"/>
                        </a:ext>
                      </a:extLst>
                    </a:gridCol>
                    <a:gridCol w="4064000">
                      <a:extLst>
                        <a:ext uri="{9D8B030D-6E8A-4147-A177-3AD203B41FA5}">
                          <a16:colId xmlns:a16="http://schemas.microsoft.com/office/drawing/2014/main" val="2935211706"/>
                        </a:ext>
                      </a:extLst>
                    </a:gridCol>
                  </a:tblGrid>
                  <a:tr h="2834640">
                    <a:tc>
                      <a:txBody>
                        <a:bodyPr/>
                        <a:lstStyle/>
                        <a:p>
                          <a:r>
                            <a:rPr lang="fr-FR" sz="1800" b="1" kern="1200" dirty="0" smtClean="0">
                              <a:solidFill>
                                <a:schemeClr val="lt1"/>
                              </a:solidFill>
                              <a:effectLst/>
                              <a:latin typeface="Andalus" panose="02020603050405020304" pitchFamily="18" charset="-78"/>
                              <a:ea typeface="+mn-ea"/>
                              <a:cs typeface="Andalus" panose="02020603050405020304" pitchFamily="18" charset="-78"/>
                            </a:rPr>
                            <a:t>Un objet réel est AB st placé à 40cm en avant d’un miroir concave de rayon R=50cm, perpendiculairement à l’axe optique : son image A’B’ est située à (en cm)</a:t>
                          </a:r>
                        </a:p>
                        <a:p>
                          <a:r>
                            <a:rPr lang="fr-FR" sz="1800" b="1" kern="1200" dirty="0" smtClean="0">
                              <a:solidFill>
                                <a:schemeClr val="lt1"/>
                              </a:solidFill>
                              <a:effectLst/>
                              <a:latin typeface="Andalus" panose="02020603050405020304" pitchFamily="18" charset="-78"/>
                              <a:ea typeface="+mn-ea"/>
                              <a:cs typeface="Andalus" panose="02020603050405020304" pitchFamily="18" charset="-78"/>
                            </a:rPr>
                            <a:t>A. 37.5	</a:t>
                          </a:r>
                        </a:p>
                        <a:p>
                          <a:r>
                            <a:rPr lang="fr-FR" sz="1800" b="1" kern="1200" dirty="0" smtClean="0">
                              <a:solidFill>
                                <a:schemeClr val="lt1"/>
                              </a:solidFill>
                              <a:effectLst/>
                              <a:latin typeface="Andalus" panose="02020603050405020304" pitchFamily="18" charset="-78"/>
                              <a:ea typeface="+mn-ea"/>
                              <a:cs typeface="Andalus" panose="02020603050405020304" pitchFamily="18" charset="-78"/>
                            </a:rPr>
                            <a:t>B. 67 	</a:t>
                          </a:r>
                        </a:p>
                        <a:p>
                          <a:r>
                            <a:rPr lang="fr-FR" sz="1800" b="1" kern="1200" dirty="0" smtClean="0">
                              <a:solidFill>
                                <a:schemeClr val="lt1"/>
                              </a:solidFill>
                              <a:effectLst/>
                              <a:latin typeface="Andalus" panose="02020603050405020304" pitchFamily="18" charset="-78"/>
                              <a:ea typeface="+mn-ea"/>
                              <a:cs typeface="Andalus" panose="02020603050405020304" pitchFamily="18" charset="-78"/>
                            </a:rPr>
                            <a:t>C.-17		</a:t>
                          </a:r>
                        </a:p>
                        <a:p>
                          <a:r>
                            <a:rPr lang="fr-FR" sz="1800" b="1" kern="1200" dirty="0" smtClean="0">
                              <a:solidFill>
                                <a:schemeClr val="lt1"/>
                              </a:solidFill>
                              <a:effectLst/>
                              <a:latin typeface="Andalus" panose="02020603050405020304" pitchFamily="18" charset="-78"/>
                              <a:ea typeface="+mn-ea"/>
                              <a:cs typeface="Andalus" panose="02020603050405020304" pitchFamily="18" charset="-78"/>
                            </a:rPr>
                            <a:t>D. -37.5		</a:t>
                          </a:r>
                        </a:p>
                        <a:p>
                          <a:r>
                            <a:rPr lang="fr-FR" sz="1800" b="1" kern="1200" dirty="0" smtClean="0">
                              <a:solidFill>
                                <a:schemeClr val="lt1"/>
                              </a:solidFill>
                              <a:effectLst/>
                              <a:latin typeface="Andalus" panose="02020603050405020304" pitchFamily="18" charset="-78"/>
                              <a:ea typeface="+mn-ea"/>
                              <a:cs typeface="Andalus" panose="02020603050405020304" pitchFamily="18" charset="-78"/>
                            </a:rPr>
                            <a:t>E. -67</a:t>
                          </a:r>
                          <a:endParaRPr lang="fr-FR" dirty="0">
                            <a:latin typeface="Andalus" panose="02020603050405020304" pitchFamily="18" charset="-78"/>
                            <a:cs typeface="Andalus" panose="02020603050405020304" pitchFamily="18" charset="-78"/>
                          </a:endParaRPr>
                        </a:p>
                      </a:txBody>
                      <a:tcPr/>
                    </a:tc>
                    <a:tc>
                      <a:txBody>
                        <a:bodyPr/>
                        <a:lstStyle/>
                        <a:p>
                          <a:endParaRPr lang="fr-FR"/>
                        </a:p>
                      </a:txBody>
                      <a:tcPr>
                        <a:blipFill>
                          <a:blip r:embed="rId2"/>
                          <a:stretch>
                            <a:fillRect l="-100150" t="-858" r="-600" b="-3433"/>
                          </a:stretch>
                        </a:blipFill>
                      </a:tcPr>
                    </a:tc>
                    <a:extLst>
                      <a:ext uri="{0D108BD9-81ED-4DB2-BD59-A6C34878D82A}">
                        <a16:rowId xmlns:a16="http://schemas.microsoft.com/office/drawing/2014/main" val="234355730"/>
                      </a:ext>
                    </a:extLst>
                  </a:tr>
                </a:tbl>
              </a:graphicData>
            </a:graphic>
          </p:graphicFrame>
        </mc:Fallback>
      </mc:AlternateContent>
    </p:spTree>
    <p:extLst>
      <p:ext uri="{BB962C8B-B14F-4D97-AF65-F5344CB8AC3E}">
        <p14:creationId xmlns:p14="http://schemas.microsoft.com/office/powerpoint/2010/main" val="27717218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65</TotalTime>
  <Words>1121</Words>
  <Application>Microsoft Office PowerPoint</Application>
  <PresentationFormat>Widescreen</PresentationFormat>
  <Paragraphs>70</Paragraphs>
  <Slides>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Andalus</vt:lpstr>
      <vt:lpstr>Arial</vt:lpstr>
      <vt:lpstr>Calibri</vt:lpstr>
      <vt:lpstr>Cambria Math</vt:lpstr>
      <vt:lpstr>Constantia</vt:lpstr>
      <vt:lpstr>Garamond</vt:lpstr>
      <vt:lpstr>Trebuchet MS</vt:lpstr>
      <vt:lpstr>Wingdings</vt:lpstr>
      <vt:lpstr>Wingdings 3</vt:lpstr>
      <vt:lpstr>Facet</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dell</dc:creator>
  <cp:lastModifiedBy>dell</cp:lastModifiedBy>
  <cp:revision>8</cp:revision>
  <dcterms:created xsi:type="dcterms:W3CDTF">2025-01-26T22:11:15Z</dcterms:created>
  <dcterms:modified xsi:type="dcterms:W3CDTF">2025-01-26T23:16:36Z</dcterms:modified>
</cp:coreProperties>
</file>